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3" r:id="rId4"/>
    <p:sldId id="262" r:id="rId5"/>
    <p:sldId id="275" r:id="rId6"/>
    <p:sldId id="276" r:id="rId7"/>
    <p:sldId id="283" r:id="rId8"/>
    <p:sldId id="284" r:id="rId9"/>
    <p:sldId id="267" r:id="rId10"/>
    <p:sldId id="266" r:id="rId11"/>
    <p:sldId id="269" r:id="rId12"/>
    <p:sldId id="285" r:id="rId13"/>
    <p:sldId id="288" r:id="rId14"/>
    <p:sldId id="289" r:id="rId15"/>
    <p:sldId id="274" r:id="rId16"/>
    <p:sldId id="270" r:id="rId17"/>
    <p:sldId id="271" r:id="rId18"/>
    <p:sldId id="291" r:id="rId19"/>
    <p:sldId id="290" r:id="rId20"/>
    <p:sldId id="277" r:id="rId21"/>
    <p:sldId id="292" r:id="rId22"/>
    <p:sldId id="279" r:id="rId23"/>
    <p:sldId id="280" r:id="rId24"/>
    <p:sldId id="286" r:id="rId25"/>
    <p:sldId id="287" r:id="rId26"/>
    <p:sldId id="282" r:id="rId27"/>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2" d="100"/>
          <a:sy n="92" d="100"/>
        </p:scale>
        <p:origin x="1374"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50" baseline="0">
                <a:solidFill>
                  <a:schemeClr val="tx1"/>
                </a:solidFill>
                <a:latin typeface="+mn-lt"/>
                <a:ea typeface="+mn-ea"/>
                <a:cs typeface="+mn-cs"/>
              </a:defRPr>
            </a:pPr>
            <a:r>
              <a:rPr lang="en-US"/>
              <a:t>Recurso Humano por rama secretaria de salud</a:t>
            </a:r>
          </a:p>
        </c:rich>
      </c:tx>
      <c:overlay val="0"/>
      <c:spPr>
        <a:noFill/>
        <a:ln>
          <a:noFill/>
        </a:ln>
        <a:effectLst/>
      </c:spPr>
      <c:txPr>
        <a:bodyPr rot="0" spcFirstLastPara="1" vertOverflow="ellipsis" vert="horz" wrap="square" anchor="ctr" anchorCtr="1"/>
        <a:lstStyle/>
        <a:p>
          <a:pPr>
            <a:defRPr sz="2160" b="1" i="0" u="none" strike="noStrike" kern="1200" cap="all" spc="50" baseline="0">
              <a:solidFill>
                <a:schemeClr val="tx1"/>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1AF-4043-8F31-474C49EDDED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1AF-4043-8F31-474C49EDDED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1AF-4043-8F31-474C49EDDED4}"/>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Hoja5!$K$91:$M$91</c:f>
              <c:strCache>
                <c:ptCount val="3"/>
                <c:pt idx="0">
                  <c:v>Administrativa</c:v>
                </c:pt>
                <c:pt idx="1">
                  <c:v>Afín</c:v>
                </c:pt>
                <c:pt idx="2">
                  <c:v>Médica</c:v>
                </c:pt>
              </c:strCache>
            </c:strRef>
          </c:cat>
          <c:val>
            <c:numRef>
              <c:f>Hoja5!$K$92:$M$92</c:f>
              <c:numCache>
                <c:formatCode>General</c:formatCode>
                <c:ptCount val="3"/>
                <c:pt idx="0">
                  <c:v>3160</c:v>
                </c:pt>
                <c:pt idx="1">
                  <c:v>1063</c:v>
                </c:pt>
                <c:pt idx="2">
                  <c:v>9438</c:v>
                </c:pt>
              </c:numCache>
            </c:numRef>
          </c:val>
          <c:extLst xmlns:c16r2="http://schemas.microsoft.com/office/drawing/2015/06/chart">
            <c:ext xmlns:c16="http://schemas.microsoft.com/office/drawing/2014/chart" uri="{C3380CC4-5D6E-409C-BE32-E72D297353CC}">
              <c16:uniqueId val="{00000006-71AF-4043-8F31-474C49EDDED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800">
          <a:solidFill>
            <a:schemeClr val="tx1"/>
          </a:solidFill>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50" baseline="0">
                <a:solidFill>
                  <a:schemeClr val="tx1"/>
                </a:solidFill>
                <a:latin typeface="+mn-lt"/>
                <a:ea typeface="+mn-ea"/>
                <a:cs typeface="+mn-cs"/>
              </a:defRPr>
            </a:pPr>
            <a:r>
              <a:rPr lang="es-MX"/>
              <a:t>presupuesto 2018 secretaria de salud</a:t>
            </a:r>
          </a:p>
        </c:rich>
      </c:tx>
      <c:overlay val="0"/>
      <c:spPr>
        <a:noFill/>
        <a:ln>
          <a:noFill/>
        </a:ln>
        <a:effectLst/>
      </c:spPr>
      <c:txPr>
        <a:bodyPr rot="0" spcFirstLastPara="1" vertOverflow="ellipsis" vert="horz" wrap="square" anchor="ctr" anchorCtr="1"/>
        <a:lstStyle/>
        <a:p>
          <a:pPr>
            <a:defRPr sz="1920" b="1" i="0" u="none" strike="noStrike" kern="1200" cap="all" spc="50" baseline="0">
              <a:solidFill>
                <a:schemeClr val="tx1"/>
              </a:solidFill>
              <a:latin typeface="+mn-lt"/>
              <a:ea typeface="+mn-ea"/>
              <a:cs typeface="+mn-cs"/>
            </a:defRPr>
          </a:pPr>
          <a:endParaRPr lang="es-MX"/>
        </a:p>
      </c:txPr>
    </c:title>
    <c:autoTitleDeleted val="0"/>
    <c:plotArea>
      <c:layout>
        <c:manualLayout>
          <c:layoutTarget val="inner"/>
          <c:xMode val="edge"/>
          <c:yMode val="edge"/>
          <c:x val="7.8113455157727926E-2"/>
          <c:y val="0.2807579293069784"/>
          <c:w val="0.77144629326994507"/>
          <c:h val="0.68837571142318221"/>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9AE-402A-AE8C-72B05D60209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9AE-402A-AE8C-72B05D60209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9AE-402A-AE8C-72B05D60209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'[EJERCIDO A OCTUBRE R12, R33 Y SP.xlsx]Ejercido'!$M$9:$M$11</c:f>
              <c:strCache>
                <c:ptCount val="3"/>
                <c:pt idx="0">
                  <c:v>Estatal</c:v>
                </c:pt>
                <c:pt idx="1">
                  <c:v>Federal</c:v>
                </c:pt>
                <c:pt idx="2">
                  <c:v>Ingresos  Propios</c:v>
                </c:pt>
              </c:strCache>
            </c:strRef>
          </c:cat>
          <c:val>
            <c:numRef>
              <c:f>'[EJERCIDO A OCTUBRE R12, R33 Y SP.xlsx]Ejercido'!$N$9:$N$11</c:f>
              <c:numCache>
                <c:formatCode>"$"#,##0.00</c:formatCode>
                <c:ptCount val="3"/>
                <c:pt idx="0">
                  <c:v>979326146</c:v>
                </c:pt>
                <c:pt idx="1">
                  <c:v>4151561796.4099998</c:v>
                </c:pt>
                <c:pt idx="2">
                  <c:v>1261230993.73</c:v>
                </c:pt>
              </c:numCache>
            </c:numRef>
          </c:val>
          <c:extLst xmlns:c16r2="http://schemas.microsoft.com/office/drawing/2015/06/chart">
            <c:ext xmlns:c16="http://schemas.microsoft.com/office/drawing/2014/chart" uri="{C3380CC4-5D6E-409C-BE32-E72D297353CC}">
              <c16:uniqueId val="{00000006-29AE-402A-AE8C-72B05D60209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50" baseline="0">
                <a:solidFill>
                  <a:schemeClr val="tx1"/>
                </a:solidFill>
                <a:effectLst/>
                <a:latin typeface="+mn-lt"/>
                <a:ea typeface="+mn-ea"/>
                <a:cs typeface="+mn-cs"/>
              </a:defRPr>
            </a:pPr>
            <a:r>
              <a:rPr lang="es-MX"/>
              <a:t>Gasto por Capítulo 2018</a:t>
            </a:r>
          </a:p>
        </c:rich>
      </c:tx>
      <c:overlay val="0"/>
      <c:spPr>
        <a:noFill/>
        <a:ln>
          <a:noFill/>
        </a:ln>
        <a:effectLst/>
      </c:spPr>
      <c:txPr>
        <a:bodyPr rot="0" spcFirstLastPara="1" vertOverflow="ellipsis" vert="horz" wrap="square" anchor="ctr" anchorCtr="1"/>
        <a:lstStyle/>
        <a:p>
          <a:pPr>
            <a:defRPr sz="1920" b="1" i="0" u="none" strike="noStrike" kern="1200" cap="all" spc="50" baseline="0">
              <a:solidFill>
                <a:schemeClr val="tx1"/>
              </a:solidFill>
              <a:effectLst/>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1B0-453E-85B5-9326985355E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1B0-453E-85B5-9326985355E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1B0-453E-85B5-9326985355E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1B0-453E-85B5-9326985355E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41B0-453E-85B5-9326985355E4}"/>
              </c:ext>
            </c:extLst>
          </c:dPt>
          <c:dLbls>
            <c:dLbl>
              <c:idx val="4"/>
              <c:delete val="1"/>
              <c:extLst xmlns:c16r2="http://schemas.microsoft.com/office/drawing/2015/06/chart">
                <c:ext xmlns:c16="http://schemas.microsoft.com/office/drawing/2014/chart" uri="{C3380CC4-5D6E-409C-BE32-E72D297353CC}">
                  <c16:uniqueId val="{00000009-41B0-453E-85B5-9326985355E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effectLst/>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4"/>
                <c:pt idx="0">
                  <c:v>Servicios Personales</c:v>
                </c:pt>
                <c:pt idx="1">
                  <c:v> Materiales y Suministros </c:v>
                </c:pt>
                <c:pt idx="2">
                  <c:v> Servicios Generales </c:v>
                </c:pt>
                <c:pt idx="3">
                  <c:v>Atención a Grupos Vulnerados</c:v>
                </c:pt>
              </c:strCache>
            </c:strRef>
          </c:cat>
          <c:val>
            <c:numRef>
              <c:f>Hoja1!$B$2:$B$6</c:f>
              <c:numCache>
                <c:formatCode>_("$"* #,##0.00_);_("$"* \(#,##0.00\);_("$"* "-"??_);_(@_)</c:formatCode>
                <c:ptCount val="5"/>
                <c:pt idx="0">
                  <c:v>3594268274.4999776</c:v>
                </c:pt>
                <c:pt idx="1">
                  <c:v>1363498750.6900001</c:v>
                </c:pt>
                <c:pt idx="2">
                  <c:v>431463158.77999997</c:v>
                </c:pt>
                <c:pt idx="3">
                  <c:v>571853091.71000004</c:v>
                </c:pt>
                <c:pt idx="4">
                  <c:v>5621943.8300000001</c:v>
                </c:pt>
              </c:numCache>
            </c:numRef>
          </c:val>
          <c:extLst xmlns:c16r2="http://schemas.microsoft.com/office/drawing/2015/06/chart">
            <c:ext xmlns:c16="http://schemas.microsoft.com/office/drawing/2014/chart" uri="{C3380CC4-5D6E-409C-BE32-E72D297353CC}">
              <c16:uniqueId val="{0000000A-41B0-453E-85B5-9326985355E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8703534653445173E-2"/>
          <c:y val="0.10263027869179904"/>
          <c:w val="0.91122093548596761"/>
          <c:h val="0.2167509435152381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latin typeface="+mn-lt"/>
              <a:ea typeface="+mn-ea"/>
              <a:cs typeface="+mn-cs"/>
            </a:defRPr>
          </a:pPr>
          <a:endParaRPr lang="es-MX"/>
        </a:p>
      </c:txPr>
    </c:legend>
    <c:plotVisOnly val="1"/>
    <c:dispBlanksAs val="gap"/>
    <c:showDLblsOverMax val="0"/>
  </c:chart>
  <c:spPr>
    <a:noFill/>
    <a:ln>
      <a:noFill/>
    </a:ln>
    <a:effectLst/>
  </c:spPr>
  <c:txPr>
    <a:bodyPr/>
    <a:lstStyle/>
    <a:p>
      <a:pPr>
        <a:defRPr sz="1600" b="1">
          <a:solidFill>
            <a:schemeClr val="tx1"/>
          </a:solidFill>
          <a:effectLst/>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Inversión Infraestructura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318-43B7-AB63-FA334F171B8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318-43B7-AB63-FA334F171B8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8318-43B7-AB63-FA334F171B86}"/>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8318-43B7-AB63-FA334F171B8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Hoja1!$A$2:$A$5</c:f>
              <c:strCache>
                <c:ptCount val="2"/>
                <c:pt idx="0">
                  <c:v>Estatal</c:v>
                </c:pt>
                <c:pt idx="1">
                  <c:v>Federal</c:v>
                </c:pt>
              </c:strCache>
            </c:strRef>
          </c:cat>
          <c:val>
            <c:numRef>
              <c:f>Hoja1!$B$2:$B$5</c:f>
              <c:numCache>
                <c:formatCode>General</c:formatCode>
                <c:ptCount val="4"/>
                <c:pt idx="0">
                  <c:v>68</c:v>
                </c:pt>
                <c:pt idx="1">
                  <c:v>32</c:v>
                </c:pt>
              </c:numCache>
            </c:numRef>
          </c:val>
          <c:extLst xmlns:c16r2="http://schemas.microsoft.com/office/drawing/2015/06/chart">
            <c:ext xmlns:c16="http://schemas.microsoft.com/office/drawing/2014/chart" uri="{C3380CC4-5D6E-409C-BE32-E72D297353CC}">
              <c16:uniqueId val="{00000008-8318-43B7-AB63-FA334F171B8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Inversión en equipamiento</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768D-47DF-83F2-9B821D20A1E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768D-47DF-83F2-9B821D20A1E9}"/>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Hoja1!$A$2:$A$3</c:f>
              <c:strCache>
                <c:ptCount val="2"/>
                <c:pt idx="0">
                  <c:v>Estatal</c:v>
                </c:pt>
                <c:pt idx="1">
                  <c:v>Federal</c:v>
                </c:pt>
              </c:strCache>
            </c:strRef>
          </c:cat>
          <c:val>
            <c:numRef>
              <c:f>Hoja1!$B$2:$B$3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4-768D-47DF-83F2-9B821D20A1E9}"/>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2000">
          <a:solidFill>
            <a:schemeClr val="tx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D1708-C619-448C-9FF9-F8233B4B705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s-MX"/>
        </a:p>
      </dgm:t>
    </dgm:pt>
    <dgm:pt modelId="{BE042529-FA16-492E-BF15-96F0DE04A0CC}">
      <dgm:prSet custT="1"/>
      <dgm:spPr/>
      <dgm:t>
        <a:bodyPr/>
        <a:lstStyle/>
        <a:p>
          <a:pPr rtl="0"/>
          <a:r>
            <a:rPr lang="es-MX" sz="3600" dirty="0">
              <a:solidFill>
                <a:schemeClr val="tx1"/>
              </a:solidFill>
            </a:rPr>
            <a:t>Población afiliada 1 millón 192 mil 115</a:t>
          </a:r>
        </a:p>
      </dgm:t>
    </dgm:pt>
    <dgm:pt modelId="{AF8F4517-FAC4-44D8-B70C-5458A0D1FAA9}" type="parTrans" cxnId="{9C8C2D1D-C6EE-4D35-91DE-F6DBCC782BCA}">
      <dgm:prSet/>
      <dgm:spPr/>
      <dgm:t>
        <a:bodyPr/>
        <a:lstStyle/>
        <a:p>
          <a:endParaRPr lang="es-MX" sz="2400">
            <a:solidFill>
              <a:schemeClr val="tx1"/>
            </a:solidFill>
          </a:endParaRPr>
        </a:p>
      </dgm:t>
    </dgm:pt>
    <dgm:pt modelId="{CD510DC9-1C21-4867-B8E7-32286AC7C178}" type="sibTrans" cxnId="{9C8C2D1D-C6EE-4D35-91DE-F6DBCC782BCA}">
      <dgm:prSet/>
      <dgm:spPr/>
      <dgm:t>
        <a:bodyPr/>
        <a:lstStyle/>
        <a:p>
          <a:endParaRPr lang="es-MX" sz="2400">
            <a:solidFill>
              <a:schemeClr val="tx1"/>
            </a:solidFill>
          </a:endParaRPr>
        </a:p>
      </dgm:t>
    </dgm:pt>
    <dgm:pt modelId="{26E56AAD-7481-468C-BF9E-C78E7C2A9EDD}">
      <dgm:prSet custT="1"/>
      <dgm:spPr/>
      <dgm:t>
        <a:bodyPr/>
        <a:lstStyle/>
        <a:p>
          <a:pPr rtl="0"/>
          <a:r>
            <a:rPr lang="es-MX" sz="3600" dirty="0">
              <a:solidFill>
                <a:schemeClr val="tx1"/>
              </a:solidFill>
            </a:rPr>
            <a:t>Módulos de afiliación: 23 brigadas móviles</a:t>
          </a:r>
        </a:p>
      </dgm:t>
    </dgm:pt>
    <dgm:pt modelId="{A69D3ECB-59C1-4084-AFCE-0AAEC80F6C45}" type="parTrans" cxnId="{5AC89454-5F85-4D60-AA59-12A5A0FFD0DB}">
      <dgm:prSet/>
      <dgm:spPr/>
      <dgm:t>
        <a:bodyPr/>
        <a:lstStyle/>
        <a:p>
          <a:endParaRPr lang="es-MX" sz="2400">
            <a:solidFill>
              <a:schemeClr val="tx1"/>
            </a:solidFill>
          </a:endParaRPr>
        </a:p>
      </dgm:t>
    </dgm:pt>
    <dgm:pt modelId="{6F985D35-86FC-4258-91BA-8AFB6F757D2B}" type="sibTrans" cxnId="{5AC89454-5F85-4D60-AA59-12A5A0FFD0DB}">
      <dgm:prSet/>
      <dgm:spPr/>
      <dgm:t>
        <a:bodyPr/>
        <a:lstStyle/>
        <a:p>
          <a:endParaRPr lang="es-MX" sz="2400">
            <a:solidFill>
              <a:schemeClr val="tx1"/>
            </a:solidFill>
          </a:endParaRPr>
        </a:p>
      </dgm:t>
    </dgm:pt>
    <dgm:pt modelId="{768CEFC7-4DEE-4293-BD69-0647A49123B7}">
      <dgm:prSet custT="1"/>
      <dgm:spPr/>
      <dgm:t>
        <a:bodyPr/>
        <a:lstStyle/>
        <a:p>
          <a:pPr rtl="0"/>
          <a:r>
            <a:rPr lang="es-MX" sz="3600" dirty="0">
              <a:solidFill>
                <a:schemeClr val="tx1"/>
              </a:solidFill>
            </a:rPr>
            <a:t>47 módulos fijos estatales</a:t>
          </a:r>
        </a:p>
      </dgm:t>
    </dgm:pt>
    <dgm:pt modelId="{76FF0692-EF49-40EA-B36F-0ABABEFBD926}" type="parTrans" cxnId="{7585EBC2-6974-48B7-AD6F-39DF1747E3A3}">
      <dgm:prSet/>
      <dgm:spPr/>
      <dgm:t>
        <a:bodyPr/>
        <a:lstStyle/>
        <a:p>
          <a:endParaRPr lang="es-MX" sz="2400">
            <a:solidFill>
              <a:schemeClr val="tx1"/>
            </a:solidFill>
          </a:endParaRPr>
        </a:p>
      </dgm:t>
    </dgm:pt>
    <dgm:pt modelId="{D184E56D-9524-41AF-8B14-C89F0BADAEB0}" type="sibTrans" cxnId="{7585EBC2-6974-48B7-AD6F-39DF1747E3A3}">
      <dgm:prSet/>
      <dgm:spPr/>
      <dgm:t>
        <a:bodyPr/>
        <a:lstStyle/>
        <a:p>
          <a:endParaRPr lang="es-MX" sz="2400">
            <a:solidFill>
              <a:schemeClr val="tx1"/>
            </a:solidFill>
          </a:endParaRPr>
        </a:p>
      </dgm:t>
    </dgm:pt>
    <dgm:pt modelId="{CA7F3A6F-C1CA-4234-970B-92063EFFE318}" type="pres">
      <dgm:prSet presAssocID="{446D1708-C619-448C-9FF9-F8233B4B705B}" presName="Name0" presStyleCnt="0">
        <dgm:presLayoutVars>
          <dgm:dir/>
          <dgm:animLvl val="lvl"/>
          <dgm:resizeHandles val="exact"/>
        </dgm:presLayoutVars>
      </dgm:prSet>
      <dgm:spPr/>
      <dgm:t>
        <a:bodyPr/>
        <a:lstStyle/>
        <a:p>
          <a:endParaRPr lang="es-MX"/>
        </a:p>
      </dgm:t>
    </dgm:pt>
    <dgm:pt modelId="{287E40CB-23E1-40CB-AEEE-057743C9468B}" type="pres">
      <dgm:prSet presAssocID="{BE042529-FA16-492E-BF15-96F0DE04A0CC}" presName="linNode" presStyleCnt="0"/>
      <dgm:spPr/>
    </dgm:pt>
    <dgm:pt modelId="{85B0E4CA-3CFF-4D79-AD34-4B18EBC66DC6}" type="pres">
      <dgm:prSet presAssocID="{BE042529-FA16-492E-BF15-96F0DE04A0CC}" presName="parentText" presStyleLbl="node1" presStyleIdx="0" presStyleCnt="3" custScaleX="189092">
        <dgm:presLayoutVars>
          <dgm:chMax val="1"/>
          <dgm:bulletEnabled val="1"/>
        </dgm:presLayoutVars>
      </dgm:prSet>
      <dgm:spPr/>
      <dgm:t>
        <a:bodyPr/>
        <a:lstStyle/>
        <a:p>
          <a:endParaRPr lang="es-MX"/>
        </a:p>
      </dgm:t>
    </dgm:pt>
    <dgm:pt modelId="{D9AC394B-F785-4CA9-B7F3-EC686C78CC1E}" type="pres">
      <dgm:prSet presAssocID="{CD510DC9-1C21-4867-B8E7-32286AC7C178}" presName="sp" presStyleCnt="0"/>
      <dgm:spPr/>
    </dgm:pt>
    <dgm:pt modelId="{1EDBA1FF-6C08-4B8A-A7E2-1A82A50F7BCF}" type="pres">
      <dgm:prSet presAssocID="{26E56AAD-7481-468C-BF9E-C78E7C2A9EDD}" presName="linNode" presStyleCnt="0"/>
      <dgm:spPr/>
    </dgm:pt>
    <dgm:pt modelId="{57DE64EC-1DEB-4D09-8878-77572A17ED91}" type="pres">
      <dgm:prSet presAssocID="{26E56AAD-7481-468C-BF9E-C78E7C2A9EDD}" presName="parentText" presStyleLbl="node1" presStyleIdx="1" presStyleCnt="3" custScaleX="187529">
        <dgm:presLayoutVars>
          <dgm:chMax val="1"/>
          <dgm:bulletEnabled val="1"/>
        </dgm:presLayoutVars>
      </dgm:prSet>
      <dgm:spPr/>
      <dgm:t>
        <a:bodyPr/>
        <a:lstStyle/>
        <a:p>
          <a:endParaRPr lang="es-MX"/>
        </a:p>
      </dgm:t>
    </dgm:pt>
    <dgm:pt modelId="{05863BD2-F253-4FB8-9A89-20B79C445DCA}" type="pres">
      <dgm:prSet presAssocID="{6F985D35-86FC-4258-91BA-8AFB6F757D2B}" presName="sp" presStyleCnt="0"/>
      <dgm:spPr/>
    </dgm:pt>
    <dgm:pt modelId="{B754760D-E69B-42AF-A1B3-B2B44594EA18}" type="pres">
      <dgm:prSet presAssocID="{768CEFC7-4DEE-4293-BD69-0647A49123B7}" presName="linNode" presStyleCnt="0"/>
      <dgm:spPr/>
    </dgm:pt>
    <dgm:pt modelId="{1FEC6669-8F86-4568-8EAA-0D725B203698}" type="pres">
      <dgm:prSet presAssocID="{768CEFC7-4DEE-4293-BD69-0647A49123B7}" presName="parentText" presStyleLbl="node1" presStyleIdx="2" presStyleCnt="3" custScaleX="186764">
        <dgm:presLayoutVars>
          <dgm:chMax val="1"/>
          <dgm:bulletEnabled val="1"/>
        </dgm:presLayoutVars>
      </dgm:prSet>
      <dgm:spPr/>
      <dgm:t>
        <a:bodyPr/>
        <a:lstStyle/>
        <a:p>
          <a:endParaRPr lang="es-MX"/>
        </a:p>
      </dgm:t>
    </dgm:pt>
  </dgm:ptLst>
  <dgm:cxnLst>
    <dgm:cxn modelId="{7585EBC2-6974-48B7-AD6F-39DF1747E3A3}" srcId="{446D1708-C619-448C-9FF9-F8233B4B705B}" destId="{768CEFC7-4DEE-4293-BD69-0647A49123B7}" srcOrd="2" destOrd="0" parTransId="{76FF0692-EF49-40EA-B36F-0ABABEFBD926}" sibTransId="{D184E56D-9524-41AF-8B14-C89F0BADAEB0}"/>
    <dgm:cxn modelId="{9B585BE2-C5BD-4AD5-86A5-8ABA52AFF542}" type="presOf" srcId="{768CEFC7-4DEE-4293-BD69-0647A49123B7}" destId="{1FEC6669-8F86-4568-8EAA-0D725B203698}" srcOrd="0" destOrd="0" presId="urn:microsoft.com/office/officeart/2005/8/layout/vList5"/>
    <dgm:cxn modelId="{2CD87D37-B0FC-447A-B482-91E3E0AF4291}" type="presOf" srcId="{446D1708-C619-448C-9FF9-F8233B4B705B}" destId="{CA7F3A6F-C1CA-4234-970B-92063EFFE318}" srcOrd="0" destOrd="0" presId="urn:microsoft.com/office/officeart/2005/8/layout/vList5"/>
    <dgm:cxn modelId="{9C8C2D1D-C6EE-4D35-91DE-F6DBCC782BCA}" srcId="{446D1708-C619-448C-9FF9-F8233B4B705B}" destId="{BE042529-FA16-492E-BF15-96F0DE04A0CC}" srcOrd="0" destOrd="0" parTransId="{AF8F4517-FAC4-44D8-B70C-5458A0D1FAA9}" sibTransId="{CD510DC9-1C21-4867-B8E7-32286AC7C178}"/>
    <dgm:cxn modelId="{5AC89454-5F85-4D60-AA59-12A5A0FFD0DB}" srcId="{446D1708-C619-448C-9FF9-F8233B4B705B}" destId="{26E56AAD-7481-468C-BF9E-C78E7C2A9EDD}" srcOrd="1" destOrd="0" parTransId="{A69D3ECB-59C1-4084-AFCE-0AAEC80F6C45}" sibTransId="{6F985D35-86FC-4258-91BA-8AFB6F757D2B}"/>
    <dgm:cxn modelId="{D133D4AB-CB51-4DEF-B142-0A259A827459}" type="presOf" srcId="{26E56AAD-7481-468C-BF9E-C78E7C2A9EDD}" destId="{57DE64EC-1DEB-4D09-8878-77572A17ED91}" srcOrd="0" destOrd="0" presId="urn:microsoft.com/office/officeart/2005/8/layout/vList5"/>
    <dgm:cxn modelId="{1588247D-A805-4332-9E1B-566C153CF026}" type="presOf" srcId="{BE042529-FA16-492E-BF15-96F0DE04A0CC}" destId="{85B0E4CA-3CFF-4D79-AD34-4B18EBC66DC6}" srcOrd="0" destOrd="0" presId="urn:microsoft.com/office/officeart/2005/8/layout/vList5"/>
    <dgm:cxn modelId="{CC95C3E1-983B-44AB-9C2F-39A713CEAEEF}" type="presParOf" srcId="{CA7F3A6F-C1CA-4234-970B-92063EFFE318}" destId="{287E40CB-23E1-40CB-AEEE-057743C9468B}" srcOrd="0" destOrd="0" presId="urn:microsoft.com/office/officeart/2005/8/layout/vList5"/>
    <dgm:cxn modelId="{FA4C6990-D084-44A0-AF15-8E29C46EF773}" type="presParOf" srcId="{287E40CB-23E1-40CB-AEEE-057743C9468B}" destId="{85B0E4CA-3CFF-4D79-AD34-4B18EBC66DC6}" srcOrd="0" destOrd="0" presId="urn:microsoft.com/office/officeart/2005/8/layout/vList5"/>
    <dgm:cxn modelId="{4A44EF49-98EA-49F8-8E53-ED952464A6EF}" type="presParOf" srcId="{CA7F3A6F-C1CA-4234-970B-92063EFFE318}" destId="{D9AC394B-F785-4CA9-B7F3-EC686C78CC1E}" srcOrd="1" destOrd="0" presId="urn:microsoft.com/office/officeart/2005/8/layout/vList5"/>
    <dgm:cxn modelId="{B0D8C432-E879-430C-9EEF-901B524970D7}" type="presParOf" srcId="{CA7F3A6F-C1CA-4234-970B-92063EFFE318}" destId="{1EDBA1FF-6C08-4B8A-A7E2-1A82A50F7BCF}" srcOrd="2" destOrd="0" presId="urn:microsoft.com/office/officeart/2005/8/layout/vList5"/>
    <dgm:cxn modelId="{AEB44E63-D025-474B-8446-CD74125B9CA0}" type="presParOf" srcId="{1EDBA1FF-6C08-4B8A-A7E2-1A82A50F7BCF}" destId="{57DE64EC-1DEB-4D09-8878-77572A17ED91}" srcOrd="0" destOrd="0" presId="urn:microsoft.com/office/officeart/2005/8/layout/vList5"/>
    <dgm:cxn modelId="{D1E4866B-2637-4012-AC29-66FC3C3A171D}" type="presParOf" srcId="{CA7F3A6F-C1CA-4234-970B-92063EFFE318}" destId="{05863BD2-F253-4FB8-9A89-20B79C445DCA}" srcOrd="3" destOrd="0" presId="urn:microsoft.com/office/officeart/2005/8/layout/vList5"/>
    <dgm:cxn modelId="{A42860AD-6CA7-4E3E-89B3-81F20D470614}" type="presParOf" srcId="{CA7F3A6F-C1CA-4234-970B-92063EFFE318}" destId="{B754760D-E69B-42AF-A1B3-B2B44594EA18}" srcOrd="4" destOrd="0" presId="urn:microsoft.com/office/officeart/2005/8/layout/vList5"/>
    <dgm:cxn modelId="{86B2BBFD-4965-407A-B977-BE816F5F37A0}" type="presParOf" srcId="{B754760D-E69B-42AF-A1B3-B2B44594EA18}" destId="{1FEC6669-8F86-4568-8EAA-0D725B20369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7CC25-AB6E-4FD8-9120-D0DD801F3321}" type="doc">
      <dgm:prSet loTypeId="urn:microsoft.com/office/officeart/2005/8/layout/hProcess3" loCatId="process" qsTypeId="urn:microsoft.com/office/officeart/2005/8/quickstyle/3d2" qsCatId="3D" csTypeId="urn:microsoft.com/office/officeart/2005/8/colors/accent1_2" csCatId="accent1" phldr="1"/>
      <dgm:spPr/>
      <dgm:t>
        <a:bodyPr/>
        <a:lstStyle/>
        <a:p>
          <a:endParaRPr lang="es-MX"/>
        </a:p>
      </dgm:t>
    </dgm:pt>
    <dgm:pt modelId="{9A0BB5EA-6E53-43A8-A962-F44366AEDC5C}">
      <dgm:prSet phldrT="[Texto]"/>
      <dgm:spPr/>
      <dgm:t>
        <a:bodyPr/>
        <a:lstStyle/>
        <a:p>
          <a:r>
            <a:rPr lang="es-MX" dirty="0"/>
            <a:t>Total 23 Licitaciones</a:t>
          </a:r>
        </a:p>
      </dgm:t>
    </dgm:pt>
    <dgm:pt modelId="{D89EA83C-E5FD-4568-8AB8-B25EDDEF14D9}" type="parTrans" cxnId="{C6E1A039-B12B-4D95-BD3F-DB09883DC828}">
      <dgm:prSet/>
      <dgm:spPr/>
      <dgm:t>
        <a:bodyPr/>
        <a:lstStyle/>
        <a:p>
          <a:endParaRPr lang="es-MX"/>
        </a:p>
      </dgm:t>
    </dgm:pt>
    <dgm:pt modelId="{A2294E23-A9DF-4B7A-B8A3-4B7B1F928C34}" type="sibTrans" cxnId="{C6E1A039-B12B-4D95-BD3F-DB09883DC828}">
      <dgm:prSet/>
      <dgm:spPr/>
      <dgm:t>
        <a:bodyPr/>
        <a:lstStyle/>
        <a:p>
          <a:endParaRPr lang="es-MX"/>
        </a:p>
      </dgm:t>
    </dgm:pt>
    <dgm:pt modelId="{1B0F3F05-F465-4D91-A1BD-CA2F0C0C5386}">
      <dgm:prSet phldrT="[Texto]"/>
      <dgm:spPr/>
      <dgm:t>
        <a:bodyPr/>
        <a:lstStyle/>
        <a:p>
          <a:r>
            <a:rPr lang="es-MX" dirty="0"/>
            <a:t>6 Internacionales</a:t>
          </a:r>
        </a:p>
      </dgm:t>
    </dgm:pt>
    <dgm:pt modelId="{BB4F0470-4996-4373-93F5-C2DB79935AB1}" type="parTrans" cxnId="{6E6DD89D-5ACC-4065-8C54-2DDB6633B9CE}">
      <dgm:prSet/>
      <dgm:spPr/>
      <dgm:t>
        <a:bodyPr/>
        <a:lstStyle/>
        <a:p>
          <a:endParaRPr lang="es-MX"/>
        </a:p>
      </dgm:t>
    </dgm:pt>
    <dgm:pt modelId="{37544B33-24BB-4104-ADC0-5128FA9DD35D}" type="sibTrans" cxnId="{6E6DD89D-5ACC-4065-8C54-2DDB6633B9CE}">
      <dgm:prSet/>
      <dgm:spPr/>
      <dgm:t>
        <a:bodyPr/>
        <a:lstStyle/>
        <a:p>
          <a:endParaRPr lang="es-MX"/>
        </a:p>
      </dgm:t>
    </dgm:pt>
    <dgm:pt modelId="{AB9CB743-567D-4AA4-900B-7D309B0F4160}">
      <dgm:prSet phldrT="[Texto]"/>
      <dgm:spPr/>
      <dgm:t>
        <a:bodyPr/>
        <a:lstStyle/>
        <a:p>
          <a:r>
            <a:rPr lang="es-MX" dirty="0"/>
            <a:t>17 Nacionales</a:t>
          </a:r>
        </a:p>
      </dgm:t>
    </dgm:pt>
    <dgm:pt modelId="{7D0A9417-C3BD-4C10-855D-6DBD91AB9583}" type="parTrans" cxnId="{05CD20AE-5270-4CC8-894F-9F4BF42EBA8F}">
      <dgm:prSet/>
      <dgm:spPr/>
      <dgm:t>
        <a:bodyPr/>
        <a:lstStyle/>
        <a:p>
          <a:endParaRPr lang="es-MX"/>
        </a:p>
      </dgm:t>
    </dgm:pt>
    <dgm:pt modelId="{2B4AE094-1B9B-4FF6-B06B-C962E5BF9910}" type="sibTrans" cxnId="{05CD20AE-5270-4CC8-894F-9F4BF42EBA8F}">
      <dgm:prSet/>
      <dgm:spPr/>
      <dgm:t>
        <a:bodyPr/>
        <a:lstStyle/>
        <a:p>
          <a:endParaRPr lang="es-MX"/>
        </a:p>
      </dgm:t>
    </dgm:pt>
    <dgm:pt modelId="{05ECF020-2C65-4ED7-BE89-4CF52EE4ACF1}" type="pres">
      <dgm:prSet presAssocID="{1277CC25-AB6E-4FD8-9120-D0DD801F3321}" presName="Name0" presStyleCnt="0">
        <dgm:presLayoutVars>
          <dgm:dir/>
          <dgm:animLvl val="lvl"/>
          <dgm:resizeHandles val="exact"/>
        </dgm:presLayoutVars>
      </dgm:prSet>
      <dgm:spPr/>
      <dgm:t>
        <a:bodyPr/>
        <a:lstStyle/>
        <a:p>
          <a:endParaRPr lang="es-MX"/>
        </a:p>
      </dgm:t>
    </dgm:pt>
    <dgm:pt modelId="{A1D74CFD-F9CF-4EA5-A506-39A21B08E5D3}" type="pres">
      <dgm:prSet presAssocID="{1277CC25-AB6E-4FD8-9120-D0DD801F3321}" presName="dummy" presStyleCnt="0"/>
      <dgm:spPr/>
    </dgm:pt>
    <dgm:pt modelId="{344A8461-56E3-4A6A-A793-7EAA9B36EE59}" type="pres">
      <dgm:prSet presAssocID="{1277CC25-AB6E-4FD8-9120-D0DD801F3321}" presName="linH" presStyleCnt="0"/>
      <dgm:spPr/>
    </dgm:pt>
    <dgm:pt modelId="{A2F9FA2A-C2F4-47AE-8009-85EC57C9F1D3}" type="pres">
      <dgm:prSet presAssocID="{1277CC25-AB6E-4FD8-9120-D0DD801F3321}" presName="padding1" presStyleCnt="0"/>
      <dgm:spPr/>
    </dgm:pt>
    <dgm:pt modelId="{E9A5D9E7-A869-4A70-98C9-AAA1F6D17A2B}" type="pres">
      <dgm:prSet presAssocID="{9A0BB5EA-6E53-43A8-A962-F44366AEDC5C}" presName="linV" presStyleCnt="0"/>
      <dgm:spPr/>
    </dgm:pt>
    <dgm:pt modelId="{2E44D344-2D4A-4C98-95B3-E0EEA1ACD8E9}" type="pres">
      <dgm:prSet presAssocID="{9A0BB5EA-6E53-43A8-A962-F44366AEDC5C}" presName="spVertical1" presStyleCnt="0"/>
      <dgm:spPr/>
    </dgm:pt>
    <dgm:pt modelId="{EE97DE0D-B9ED-4534-9676-BD2FF435C815}" type="pres">
      <dgm:prSet presAssocID="{9A0BB5EA-6E53-43A8-A962-F44366AEDC5C}" presName="parTx" presStyleLbl="revTx" presStyleIdx="0" presStyleCnt="3">
        <dgm:presLayoutVars>
          <dgm:chMax val="0"/>
          <dgm:chPref val="0"/>
          <dgm:bulletEnabled val="1"/>
        </dgm:presLayoutVars>
      </dgm:prSet>
      <dgm:spPr/>
      <dgm:t>
        <a:bodyPr/>
        <a:lstStyle/>
        <a:p>
          <a:endParaRPr lang="es-MX"/>
        </a:p>
      </dgm:t>
    </dgm:pt>
    <dgm:pt modelId="{4735C657-9407-4DF1-9E7A-88C62A00E0AA}" type="pres">
      <dgm:prSet presAssocID="{9A0BB5EA-6E53-43A8-A962-F44366AEDC5C}" presName="spVertical2" presStyleCnt="0"/>
      <dgm:spPr/>
    </dgm:pt>
    <dgm:pt modelId="{666E1155-82D2-4518-BF89-63E44EBA56CF}" type="pres">
      <dgm:prSet presAssocID="{9A0BB5EA-6E53-43A8-A962-F44366AEDC5C}" presName="spVertical3" presStyleCnt="0"/>
      <dgm:spPr/>
    </dgm:pt>
    <dgm:pt modelId="{FA30CEBB-5FDC-4A51-8AE2-A4637900E94F}" type="pres">
      <dgm:prSet presAssocID="{A2294E23-A9DF-4B7A-B8A3-4B7B1F928C34}" presName="space" presStyleCnt="0"/>
      <dgm:spPr/>
    </dgm:pt>
    <dgm:pt modelId="{FBC1D5F7-FC31-4E6A-8EE2-1E75037DFA84}" type="pres">
      <dgm:prSet presAssocID="{1B0F3F05-F465-4D91-A1BD-CA2F0C0C5386}" presName="linV" presStyleCnt="0"/>
      <dgm:spPr/>
    </dgm:pt>
    <dgm:pt modelId="{67545737-0968-4E18-B0F9-74B00773B5B3}" type="pres">
      <dgm:prSet presAssocID="{1B0F3F05-F465-4D91-A1BD-CA2F0C0C5386}" presName="spVertical1" presStyleCnt="0"/>
      <dgm:spPr/>
    </dgm:pt>
    <dgm:pt modelId="{DA9C827F-130D-4792-A553-6BFFD4C5D8E3}" type="pres">
      <dgm:prSet presAssocID="{1B0F3F05-F465-4D91-A1BD-CA2F0C0C5386}" presName="parTx" presStyleLbl="revTx" presStyleIdx="1" presStyleCnt="3">
        <dgm:presLayoutVars>
          <dgm:chMax val="0"/>
          <dgm:chPref val="0"/>
          <dgm:bulletEnabled val="1"/>
        </dgm:presLayoutVars>
      </dgm:prSet>
      <dgm:spPr/>
      <dgm:t>
        <a:bodyPr/>
        <a:lstStyle/>
        <a:p>
          <a:endParaRPr lang="es-MX"/>
        </a:p>
      </dgm:t>
    </dgm:pt>
    <dgm:pt modelId="{A9FB852F-557D-47FB-A88B-88584494CE7D}" type="pres">
      <dgm:prSet presAssocID="{1B0F3F05-F465-4D91-A1BD-CA2F0C0C5386}" presName="spVertical2" presStyleCnt="0"/>
      <dgm:spPr/>
    </dgm:pt>
    <dgm:pt modelId="{01164B2C-4EFE-4151-8950-346FB8C9F837}" type="pres">
      <dgm:prSet presAssocID="{1B0F3F05-F465-4D91-A1BD-CA2F0C0C5386}" presName="spVertical3" presStyleCnt="0"/>
      <dgm:spPr/>
    </dgm:pt>
    <dgm:pt modelId="{6DA70A5A-4A56-42CE-A31B-8A440211E02C}" type="pres">
      <dgm:prSet presAssocID="{37544B33-24BB-4104-ADC0-5128FA9DD35D}" presName="space" presStyleCnt="0"/>
      <dgm:spPr/>
    </dgm:pt>
    <dgm:pt modelId="{27F8621E-F2A3-499A-B2CE-7A0521B85C9C}" type="pres">
      <dgm:prSet presAssocID="{AB9CB743-567D-4AA4-900B-7D309B0F4160}" presName="linV" presStyleCnt="0"/>
      <dgm:spPr/>
    </dgm:pt>
    <dgm:pt modelId="{C2163C9F-9349-416A-9E7E-1A67EBE584F2}" type="pres">
      <dgm:prSet presAssocID="{AB9CB743-567D-4AA4-900B-7D309B0F4160}" presName="spVertical1" presStyleCnt="0"/>
      <dgm:spPr/>
    </dgm:pt>
    <dgm:pt modelId="{63DA7F82-CD7F-4076-A859-109115D0822A}" type="pres">
      <dgm:prSet presAssocID="{AB9CB743-567D-4AA4-900B-7D309B0F4160}" presName="parTx" presStyleLbl="revTx" presStyleIdx="2" presStyleCnt="3">
        <dgm:presLayoutVars>
          <dgm:chMax val="0"/>
          <dgm:chPref val="0"/>
          <dgm:bulletEnabled val="1"/>
        </dgm:presLayoutVars>
      </dgm:prSet>
      <dgm:spPr/>
      <dgm:t>
        <a:bodyPr/>
        <a:lstStyle/>
        <a:p>
          <a:endParaRPr lang="es-MX"/>
        </a:p>
      </dgm:t>
    </dgm:pt>
    <dgm:pt modelId="{52F40307-2BEB-4A5C-A884-22FAC2D8898E}" type="pres">
      <dgm:prSet presAssocID="{AB9CB743-567D-4AA4-900B-7D309B0F4160}" presName="spVertical2" presStyleCnt="0"/>
      <dgm:spPr/>
    </dgm:pt>
    <dgm:pt modelId="{65899CA5-6640-4D8E-A57B-72E3035F472C}" type="pres">
      <dgm:prSet presAssocID="{AB9CB743-567D-4AA4-900B-7D309B0F4160}" presName="spVertical3" presStyleCnt="0"/>
      <dgm:spPr/>
    </dgm:pt>
    <dgm:pt modelId="{76CDF5EF-52FE-4720-93F7-0BBFA2FD0EC4}" type="pres">
      <dgm:prSet presAssocID="{1277CC25-AB6E-4FD8-9120-D0DD801F3321}" presName="padding2" presStyleCnt="0"/>
      <dgm:spPr/>
    </dgm:pt>
    <dgm:pt modelId="{B65E1947-EB3A-4434-9D5F-0730D28AFF3F}" type="pres">
      <dgm:prSet presAssocID="{1277CC25-AB6E-4FD8-9120-D0DD801F3321}" presName="negArrow" presStyleCnt="0"/>
      <dgm:spPr/>
    </dgm:pt>
    <dgm:pt modelId="{F7FA19BC-F1D7-4DC0-A2D5-262652442725}" type="pres">
      <dgm:prSet presAssocID="{1277CC25-AB6E-4FD8-9120-D0DD801F3321}" presName="backgroundArrow" presStyleLbl="node1" presStyleIdx="0" presStyleCnt="1"/>
      <dgm:spPr/>
    </dgm:pt>
  </dgm:ptLst>
  <dgm:cxnLst>
    <dgm:cxn modelId="{9F0AF233-BD8F-4F32-BD94-25461BA830B7}" type="presOf" srcId="{1B0F3F05-F465-4D91-A1BD-CA2F0C0C5386}" destId="{DA9C827F-130D-4792-A553-6BFFD4C5D8E3}" srcOrd="0" destOrd="0" presId="urn:microsoft.com/office/officeart/2005/8/layout/hProcess3"/>
    <dgm:cxn modelId="{E7DCD79A-4CF9-4CB9-AED1-CC922AB8ABF1}" type="presOf" srcId="{AB9CB743-567D-4AA4-900B-7D309B0F4160}" destId="{63DA7F82-CD7F-4076-A859-109115D0822A}" srcOrd="0" destOrd="0" presId="urn:microsoft.com/office/officeart/2005/8/layout/hProcess3"/>
    <dgm:cxn modelId="{C6E1A039-B12B-4D95-BD3F-DB09883DC828}" srcId="{1277CC25-AB6E-4FD8-9120-D0DD801F3321}" destId="{9A0BB5EA-6E53-43A8-A962-F44366AEDC5C}" srcOrd="0" destOrd="0" parTransId="{D89EA83C-E5FD-4568-8AB8-B25EDDEF14D9}" sibTransId="{A2294E23-A9DF-4B7A-B8A3-4B7B1F928C34}"/>
    <dgm:cxn modelId="{05CD20AE-5270-4CC8-894F-9F4BF42EBA8F}" srcId="{1277CC25-AB6E-4FD8-9120-D0DD801F3321}" destId="{AB9CB743-567D-4AA4-900B-7D309B0F4160}" srcOrd="2" destOrd="0" parTransId="{7D0A9417-C3BD-4C10-855D-6DBD91AB9583}" sibTransId="{2B4AE094-1B9B-4FF6-B06B-C962E5BF9910}"/>
    <dgm:cxn modelId="{6C9CE442-5B96-405A-8793-4AD5A238C47C}" type="presOf" srcId="{9A0BB5EA-6E53-43A8-A962-F44366AEDC5C}" destId="{EE97DE0D-B9ED-4534-9676-BD2FF435C815}" srcOrd="0" destOrd="0" presId="urn:microsoft.com/office/officeart/2005/8/layout/hProcess3"/>
    <dgm:cxn modelId="{ECD05549-D707-41B3-A6CB-377CF8D59E81}" type="presOf" srcId="{1277CC25-AB6E-4FD8-9120-D0DD801F3321}" destId="{05ECF020-2C65-4ED7-BE89-4CF52EE4ACF1}" srcOrd="0" destOrd="0" presId="urn:microsoft.com/office/officeart/2005/8/layout/hProcess3"/>
    <dgm:cxn modelId="{6E6DD89D-5ACC-4065-8C54-2DDB6633B9CE}" srcId="{1277CC25-AB6E-4FD8-9120-D0DD801F3321}" destId="{1B0F3F05-F465-4D91-A1BD-CA2F0C0C5386}" srcOrd="1" destOrd="0" parTransId="{BB4F0470-4996-4373-93F5-C2DB79935AB1}" sibTransId="{37544B33-24BB-4104-ADC0-5128FA9DD35D}"/>
    <dgm:cxn modelId="{526C5AB5-7044-4769-B855-4F8FA07C99A8}" type="presParOf" srcId="{05ECF020-2C65-4ED7-BE89-4CF52EE4ACF1}" destId="{A1D74CFD-F9CF-4EA5-A506-39A21B08E5D3}" srcOrd="0" destOrd="0" presId="urn:microsoft.com/office/officeart/2005/8/layout/hProcess3"/>
    <dgm:cxn modelId="{E13FA556-0108-4517-AC5C-7BD1ED06E7A3}" type="presParOf" srcId="{05ECF020-2C65-4ED7-BE89-4CF52EE4ACF1}" destId="{344A8461-56E3-4A6A-A793-7EAA9B36EE59}" srcOrd="1" destOrd="0" presId="urn:microsoft.com/office/officeart/2005/8/layout/hProcess3"/>
    <dgm:cxn modelId="{BE61E941-9375-4549-9AEA-1227CC131D90}" type="presParOf" srcId="{344A8461-56E3-4A6A-A793-7EAA9B36EE59}" destId="{A2F9FA2A-C2F4-47AE-8009-85EC57C9F1D3}" srcOrd="0" destOrd="0" presId="urn:microsoft.com/office/officeart/2005/8/layout/hProcess3"/>
    <dgm:cxn modelId="{D2407518-F695-49C1-BDCC-210695F2EF39}" type="presParOf" srcId="{344A8461-56E3-4A6A-A793-7EAA9B36EE59}" destId="{E9A5D9E7-A869-4A70-98C9-AAA1F6D17A2B}" srcOrd="1" destOrd="0" presId="urn:microsoft.com/office/officeart/2005/8/layout/hProcess3"/>
    <dgm:cxn modelId="{BAE05051-5412-41B9-B814-1DE98E7B445D}" type="presParOf" srcId="{E9A5D9E7-A869-4A70-98C9-AAA1F6D17A2B}" destId="{2E44D344-2D4A-4C98-95B3-E0EEA1ACD8E9}" srcOrd="0" destOrd="0" presId="urn:microsoft.com/office/officeart/2005/8/layout/hProcess3"/>
    <dgm:cxn modelId="{ABAD0C1F-D5BA-4133-A637-B3E0B2286929}" type="presParOf" srcId="{E9A5D9E7-A869-4A70-98C9-AAA1F6D17A2B}" destId="{EE97DE0D-B9ED-4534-9676-BD2FF435C815}" srcOrd="1" destOrd="0" presId="urn:microsoft.com/office/officeart/2005/8/layout/hProcess3"/>
    <dgm:cxn modelId="{B20E8234-F2C7-4C5C-A8B8-1D25C34AEDEF}" type="presParOf" srcId="{E9A5D9E7-A869-4A70-98C9-AAA1F6D17A2B}" destId="{4735C657-9407-4DF1-9E7A-88C62A00E0AA}" srcOrd="2" destOrd="0" presId="urn:microsoft.com/office/officeart/2005/8/layout/hProcess3"/>
    <dgm:cxn modelId="{291BCE6D-E9DB-4E2D-B80F-EE62ED7708DF}" type="presParOf" srcId="{E9A5D9E7-A869-4A70-98C9-AAA1F6D17A2B}" destId="{666E1155-82D2-4518-BF89-63E44EBA56CF}" srcOrd="3" destOrd="0" presId="urn:microsoft.com/office/officeart/2005/8/layout/hProcess3"/>
    <dgm:cxn modelId="{FC8F3373-2C34-429C-A1FA-88095B185311}" type="presParOf" srcId="{344A8461-56E3-4A6A-A793-7EAA9B36EE59}" destId="{FA30CEBB-5FDC-4A51-8AE2-A4637900E94F}" srcOrd="2" destOrd="0" presId="urn:microsoft.com/office/officeart/2005/8/layout/hProcess3"/>
    <dgm:cxn modelId="{0AD6B987-8E61-4CB6-A1D7-6CECDFC78285}" type="presParOf" srcId="{344A8461-56E3-4A6A-A793-7EAA9B36EE59}" destId="{FBC1D5F7-FC31-4E6A-8EE2-1E75037DFA84}" srcOrd="3" destOrd="0" presId="urn:microsoft.com/office/officeart/2005/8/layout/hProcess3"/>
    <dgm:cxn modelId="{0AA72C86-CFD8-46C8-9717-78EAFC887C15}" type="presParOf" srcId="{FBC1D5F7-FC31-4E6A-8EE2-1E75037DFA84}" destId="{67545737-0968-4E18-B0F9-74B00773B5B3}" srcOrd="0" destOrd="0" presId="urn:microsoft.com/office/officeart/2005/8/layout/hProcess3"/>
    <dgm:cxn modelId="{B35B2A68-6A1A-4184-AFFD-CF9D5350926C}" type="presParOf" srcId="{FBC1D5F7-FC31-4E6A-8EE2-1E75037DFA84}" destId="{DA9C827F-130D-4792-A553-6BFFD4C5D8E3}" srcOrd="1" destOrd="0" presId="urn:microsoft.com/office/officeart/2005/8/layout/hProcess3"/>
    <dgm:cxn modelId="{A2B46C62-3CBA-4110-B3A5-93C4324E0ABA}" type="presParOf" srcId="{FBC1D5F7-FC31-4E6A-8EE2-1E75037DFA84}" destId="{A9FB852F-557D-47FB-A88B-88584494CE7D}" srcOrd="2" destOrd="0" presId="urn:microsoft.com/office/officeart/2005/8/layout/hProcess3"/>
    <dgm:cxn modelId="{48E2C380-4951-42D1-A572-D8097AA578EC}" type="presParOf" srcId="{FBC1D5F7-FC31-4E6A-8EE2-1E75037DFA84}" destId="{01164B2C-4EFE-4151-8950-346FB8C9F837}" srcOrd="3" destOrd="0" presId="urn:microsoft.com/office/officeart/2005/8/layout/hProcess3"/>
    <dgm:cxn modelId="{EB0311C6-C3CB-4001-B298-1FDC643A65AC}" type="presParOf" srcId="{344A8461-56E3-4A6A-A793-7EAA9B36EE59}" destId="{6DA70A5A-4A56-42CE-A31B-8A440211E02C}" srcOrd="4" destOrd="0" presId="urn:microsoft.com/office/officeart/2005/8/layout/hProcess3"/>
    <dgm:cxn modelId="{5399F77C-8F62-4857-8FC2-2A0E5C88FFEE}" type="presParOf" srcId="{344A8461-56E3-4A6A-A793-7EAA9B36EE59}" destId="{27F8621E-F2A3-499A-B2CE-7A0521B85C9C}" srcOrd="5" destOrd="0" presId="urn:microsoft.com/office/officeart/2005/8/layout/hProcess3"/>
    <dgm:cxn modelId="{14E4DDA4-F974-47FB-A694-9DB5FCF65444}" type="presParOf" srcId="{27F8621E-F2A3-499A-B2CE-7A0521B85C9C}" destId="{C2163C9F-9349-416A-9E7E-1A67EBE584F2}" srcOrd="0" destOrd="0" presId="urn:microsoft.com/office/officeart/2005/8/layout/hProcess3"/>
    <dgm:cxn modelId="{67AC239C-796B-4EEE-822B-77E5FCD7CF51}" type="presParOf" srcId="{27F8621E-F2A3-499A-B2CE-7A0521B85C9C}" destId="{63DA7F82-CD7F-4076-A859-109115D0822A}" srcOrd="1" destOrd="0" presId="urn:microsoft.com/office/officeart/2005/8/layout/hProcess3"/>
    <dgm:cxn modelId="{7D6AD9C4-574B-4695-AC1F-FAEA99E1AD18}" type="presParOf" srcId="{27F8621E-F2A3-499A-B2CE-7A0521B85C9C}" destId="{52F40307-2BEB-4A5C-A884-22FAC2D8898E}" srcOrd="2" destOrd="0" presId="urn:microsoft.com/office/officeart/2005/8/layout/hProcess3"/>
    <dgm:cxn modelId="{6581A241-4C7F-4111-A034-75F767C5AD2B}" type="presParOf" srcId="{27F8621E-F2A3-499A-B2CE-7A0521B85C9C}" destId="{65899CA5-6640-4D8E-A57B-72E3035F472C}" srcOrd="3" destOrd="0" presId="urn:microsoft.com/office/officeart/2005/8/layout/hProcess3"/>
    <dgm:cxn modelId="{221FB49B-E843-4E33-8D39-223011B07BB4}" type="presParOf" srcId="{344A8461-56E3-4A6A-A793-7EAA9B36EE59}" destId="{76CDF5EF-52FE-4720-93F7-0BBFA2FD0EC4}" srcOrd="6" destOrd="0" presId="urn:microsoft.com/office/officeart/2005/8/layout/hProcess3"/>
    <dgm:cxn modelId="{4D89658E-2B8A-4A68-8452-655213752D4D}" type="presParOf" srcId="{344A8461-56E3-4A6A-A793-7EAA9B36EE59}" destId="{B65E1947-EB3A-4434-9D5F-0730D28AFF3F}" srcOrd="7" destOrd="0" presId="urn:microsoft.com/office/officeart/2005/8/layout/hProcess3"/>
    <dgm:cxn modelId="{A79E9AFB-7735-4683-8E5C-3934BE9B04A2}" type="presParOf" srcId="{344A8461-56E3-4A6A-A793-7EAA9B36EE59}" destId="{F7FA19BC-F1D7-4DC0-A2D5-262652442725}"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D68D3-9F34-4222-B2EC-AE0BBC810BC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MX"/>
        </a:p>
      </dgm:t>
    </dgm:pt>
    <dgm:pt modelId="{7B431E3D-DB77-4A66-828B-D7E2DD5D27C2}">
      <dgm:prSet phldrT="[Texto]"/>
      <dgm:spPr/>
      <dgm:t>
        <a:bodyPr/>
        <a:lstStyle/>
        <a:p>
          <a:r>
            <a:rPr lang="es-MX" dirty="0"/>
            <a:t>Desarrollo Propio sin costo de adquisición</a:t>
          </a:r>
        </a:p>
      </dgm:t>
    </dgm:pt>
    <dgm:pt modelId="{1037D387-0DC9-47F3-AD56-81C418A0FFE7}" type="parTrans" cxnId="{16759EC1-8C82-464F-82E6-C556231A3F87}">
      <dgm:prSet/>
      <dgm:spPr/>
      <dgm:t>
        <a:bodyPr/>
        <a:lstStyle/>
        <a:p>
          <a:endParaRPr lang="es-MX"/>
        </a:p>
      </dgm:t>
    </dgm:pt>
    <dgm:pt modelId="{43929F22-68DF-41F6-973C-C14A54486ABB}" type="sibTrans" cxnId="{16759EC1-8C82-464F-82E6-C556231A3F87}">
      <dgm:prSet/>
      <dgm:spPr/>
      <dgm:t>
        <a:bodyPr/>
        <a:lstStyle/>
        <a:p>
          <a:endParaRPr lang="es-MX"/>
        </a:p>
      </dgm:t>
    </dgm:pt>
    <dgm:pt modelId="{467F2603-AD3E-435B-8C3D-7CA37A9BBEFC}">
      <dgm:prSet phldrT="[Texto]"/>
      <dgm:spPr/>
      <dgm:t>
        <a:bodyPr/>
        <a:lstStyle/>
        <a:p>
          <a:r>
            <a:rPr lang="es-MX" dirty="0"/>
            <a:t>Sistema Centralizado, trazabilidad el expediente</a:t>
          </a:r>
        </a:p>
      </dgm:t>
    </dgm:pt>
    <dgm:pt modelId="{231F4D4F-6961-43A5-BE64-5AD25FCD26DD}" type="parTrans" cxnId="{DA8D5631-771B-499B-9A70-B4E44E5AE63C}">
      <dgm:prSet/>
      <dgm:spPr/>
      <dgm:t>
        <a:bodyPr/>
        <a:lstStyle/>
        <a:p>
          <a:endParaRPr lang="es-MX"/>
        </a:p>
      </dgm:t>
    </dgm:pt>
    <dgm:pt modelId="{685B7404-26D4-462E-BF01-762DFF43DFE8}" type="sibTrans" cxnId="{DA8D5631-771B-499B-9A70-B4E44E5AE63C}">
      <dgm:prSet/>
      <dgm:spPr/>
      <dgm:t>
        <a:bodyPr/>
        <a:lstStyle/>
        <a:p>
          <a:endParaRPr lang="es-MX"/>
        </a:p>
      </dgm:t>
    </dgm:pt>
    <dgm:pt modelId="{A4963A99-D07F-4BE4-8C85-D8CC2D416C17}">
      <dgm:prSet phldrT="[Texto]"/>
      <dgm:spPr/>
      <dgm:t>
        <a:bodyPr/>
        <a:lstStyle/>
        <a:p>
          <a:r>
            <a:rPr lang="es-MX" dirty="0"/>
            <a:t>Adquisición Licenciamiento Oracle ($12’500,000.00)</a:t>
          </a:r>
        </a:p>
      </dgm:t>
    </dgm:pt>
    <dgm:pt modelId="{E94E4D84-C400-4F01-B75D-70D5AC89B8F2}" type="parTrans" cxnId="{2E86C9AF-4C71-434B-A42C-214F25FAE3F5}">
      <dgm:prSet/>
      <dgm:spPr/>
      <dgm:t>
        <a:bodyPr/>
        <a:lstStyle/>
        <a:p>
          <a:endParaRPr lang="es-MX"/>
        </a:p>
      </dgm:t>
    </dgm:pt>
    <dgm:pt modelId="{D1FEAC25-728B-423F-A2E7-FDD50477E207}" type="sibTrans" cxnId="{2E86C9AF-4C71-434B-A42C-214F25FAE3F5}">
      <dgm:prSet/>
      <dgm:spPr/>
      <dgm:t>
        <a:bodyPr/>
        <a:lstStyle/>
        <a:p>
          <a:endParaRPr lang="es-MX"/>
        </a:p>
      </dgm:t>
    </dgm:pt>
    <dgm:pt modelId="{103F1CBA-D42D-4FD2-998D-8266782E26E4}" type="pres">
      <dgm:prSet presAssocID="{7C9D68D3-9F34-4222-B2EC-AE0BBC810BCC}" presName="Name0" presStyleCnt="0">
        <dgm:presLayoutVars>
          <dgm:chMax val="7"/>
          <dgm:chPref val="7"/>
          <dgm:dir/>
        </dgm:presLayoutVars>
      </dgm:prSet>
      <dgm:spPr/>
      <dgm:t>
        <a:bodyPr/>
        <a:lstStyle/>
        <a:p>
          <a:endParaRPr lang="es-MX"/>
        </a:p>
      </dgm:t>
    </dgm:pt>
    <dgm:pt modelId="{ACB59F44-EF44-488A-A967-B1111EC238F3}" type="pres">
      <dgm:prSet presAssocID="{7C9D68D3-9F34-4222-B2EC-AE0BBC810BCC}" presName="Name1" presStyleCnt="0"/>
      <dgm:spPr/>
    </dgm:pt>
    <dgm:pt modelId="{251EF1AE-7440-4B38-9D6A-1B33B38BF7B2}" type="pres">
      <dgm:prSet presAssocID="{7C9D68D3-9F34-4222-B2EC-AE0BBC810BCC}" presName="cycle" presStyleCnt="0"/>
      <dgm:spPr/>
    </dgm:pt>
    <dgm:pt modelId="{3752A875-5E11-4AEE-9B37-4C4F59F72455}" type="pres">
      <dgm:prSet presAssocID="{7C9D68D3-9F34-4222-B2EC-AE0BBC810BCC}" presName="srcNode" presStyleLbl="node1" presStyleIdx="0" presStyleCnt="3"/>
      <dgm:spPr/>
    </dgm:pt>
    <dgm:pt modelId="{F9A2C3F1-01F2-4CB4-A825-EE51A91FA6C0}" type="pres">
      <dgm:prSet presAssocID="{7C9D68D3-9F34-4222-B2EC-AE0BBC810BCC}" presName="conn" presStyleLbl="parChTrans1D2" presStyleIdx="0" presStyleCnt="1"/>
      <dgm:spPr/>
      <dgm:t>
        <a:bodyPr/>
        <a:lstStyle/>
        <a:p>
          <a:endParaRPr lang="es-MX"/>
        </a:p>
      </dgm:t>
    </dgm:pt>
    <dgm:pt modelId="{D6BCA2E5-FACC-48E8-B9CD-16268CC6C3A9}" type="pres">
      <dgm:prSet presAssocID="{7C9D68D3-9F34-4222-B2EC-AE0BBC810BCC}" presName="extraNode" presStyleLbl="node1" presStyleIdx="0" presStyleCnt="3"/>
      <dgm:spPr/>
    </dgm:pt>
    <dgm:pt modelId="{95E50DAA-ABAE-47B8-88CA-D363F9F94917}" type="pres">
      <dgm:prSet presAssocID="{7C9D68D3-9F34-4222-B2EC-AE0BBC810BCC}" presName="dstNode" presStyleLbl="node1" presStyleIdx="0" presStyleCnt="3"/>
      <dgm:spPr/>
    </dgm:pt>
    <dgm:pt modelId="{D46C2B8C-8DE7-4783-95EA-CEBE77F42982}" type="pres">
      <dgm:prSet presAssocID="{7B431E3D-DB77-4A66-828B-D7E2DD5D27C2}" presName="text_1" presStyleLbl="node1" presStyleIdx="0" presStyleCnt="3">
        <dgm:presLayoutVars>
          <dgm:bulletEnabled val="1"/>
        </dgm:presLayoutVars>
      </dgm:prSet>
      <dgm:spPr/>
      <dgm:t>
        <a:bodyPr/>
        <a:lstStyle/>
        <a:p>
          <a:endParaRPr lang="es-MX"/>
        </a:p>
      </dgm:t>
    </dgm:pt>
    <dgm:pt modelId="{6E057C61-3D29-404E-BAAF-B2446271BEC3}" type="pres">
      <dgm:prSet presAssocID="{7B431E3D-DB77-4A66-828B-D7E2DD5D27C2}" presName="accent_1" presStyleCnt="0"/>
      <dgm:spPr/>
    </dgm:pt>
    <dgm:pt modelId="{A1A03BC3-DF8A-47B2-937D-BD729314563C}" type="pres">
      <dgm:prSet presAssocID="{7B431E3D-DB77-4A66-828B-D7E2DD5D27C2}" presName="accentRepeatNode" presStyleLbl="solidFgAcc1" presStyleIdx="0" presStyleCnt="3"/>
      <dgm:spPr/>
    </dgm:pt>
    <dgm:pt modelId="{D1A37112-7E24-40D6-B7B5-9C865E392815}" type="pres">
      <dgm:prSet presAssocID="{467F2603-AD3E-435B-8C3D-7CA37A9BBEFC}" presName="text_2" presStyleLbl="node1" presStyleIdx="1" presStyleCnt="3">
        <dgm:presLayoutVars>
          <dgm:bulletEnabled val="1"/>
        </dgm:presLayoutVars>
      </dgm:prSet>
      <dgm:spPr/>
      <dgm:t>
        <a:bodyPr/>
        <a:lstStyle/>
        <a:p>
          <a:endParaRPr lang="es-MX"/>
        </a:p>
      </dgm:t>
    </dgm:pt>
    <dgm:pt modelId="{7D4AAE57-AEB8-4AC9-B483-59D0462C7EB3}" type="pres">
      <dgm:prSet presAssocID="{467F2603-AD3E-435B-8C3D-7CA37A9BBEFC}" presName="accent_2" presStyleCnt="0"/>
      <dgm:spPr/>
    </dgm:pt>
    <dgm:pt modelId="{A12C9A5E-F85E-46FF-876A-49528B210D16}" type="pres">
      <dgm:prSet presAssocID="{467F2603-AD3E-435B-8C3D-7CA37A9BBEFC}" presName="accentRepeatNode" presStyleLbl="solidFgAcc1" presStyleIdx="1" presStyleCnt="3"/>
      <dgm:spPr/>
    </dgm:pt>
    <dgm:pt modelId="{1500892E-0172-4F29-88D7-148E063DE47C}" type="pres">
      <dgm:prSet presAssocID="{A4963A99-D07F-4BE4-8C85-D8CC2D416C17}" presName="text_3" presStyleLbl="node1" presStyleIdx="2" presStyleCnt="3">
        <dgm:presLayoutVars>
          <dgm:bulletEnabled val="1"/>
        </dgm:presLayoutVars>
      </dgm:prSet>
      <dgm:spPr/>
      <dgm:t>
        <a:bodyPr/>
        <a:lstStyle/>
        <a:p>
          <a:endParaRPr lang="es-MX"/>
        </a:p>
      </dgm:t>
    </dgm:pt>
    <dgm:pt modelId="{B921B001-A490-4DEF-B678-080C315320B1}" type="pres">
      <dgm:prSet presAssocID="{A4963A99-D07F-4BE4-8C85-D8CC2D416C17}" presName="accent_3" presStyleCnt="0"/>
      <dgm:spPr/>
    </dgm:pt>
    <dgm:pt modelId="{D751C1F7-EFF5-49AF-AB64-1AD950437FAA}" type="pres">
      <dgm:prSet presAssocID="{A4963A99-D07F-4BE4-8C85-D8CC2D416C17}" presName="accentRepeatNode" presStyleLbl="solidFgAcc1" presStyleIdx="2" presStyleCnt="3"/>
      <dgm:spPr/>
    </dgm:pt>
  </dgm:ptLst>
  <dgm:cxnLst>
    <dgm:cxn modelId="{B3AACFDD-CD0A-4C99-ACF7-2D457B0F752D}" type="presOf" srcId="{7B431E3D-DB77-4A66-828B-D7E2DD5D27C2}" destId="{D46C2B8C-8DE7-4783-95EA-CEBE77F42982}" srcOrd="0" destOrd="0" presId="urn:microsoft.com/office/officeart/2008/layout/VerticalCurvedList"/>
    <dgm:cxn modelId="{C2B85C93-531A-4719-B458-88707CC45046}" type="presOf" srcId="{467F2603-AD3E-435B-8C3D-7CA37A9BBEFC}" destId="{D1A37112-7E24-40D6-B7B5-9C865E392815}" srcOrd="0" destOrd="0" presId="urn:microsoft.com/office/officeart/2008/layout/VerticalCurvedList"/>
    <dgm:cxn modelId="{2E86C9AF-4C71-434B-A42C-214F25FAE3F5}" srcId="{7C9D68D3-9F34-4222-B2EC-AE0BBC810BCC}" destId="{A4963A99-D07F-4BE4-8C85-D8CC2D416C17}" srcOrd="2" destOrd="0" parTransId="{E94E4D84-C400-4F01-B75D-70D5AC89B8F2}" sibTransId="{D1FEAC25-728B-423F-A2E7-FDD50477E207}"/>
    <dgm:cxn modelId="{F7E097F8-BFE9-4BF2-B9CD-14B93966EDC2}" type="presOf" srcId="{A4963A99-D07F-4BE4-8C85-D8CC2D416C17}" destId="{1500892E-0172-4F29-88D7-148E063DE47C}" srcOrd="0" destOrd="0" presId="urn:microsoft.com/office/officeart/2008/layout/VerticalCurvedList"/>
    <dgm:cxn modelId="{DA8D5631-771B-499B-9A70-B4E44E5AE63C}" srcId="{7C9D68D3-9F34-4222-B2EC-AE0BBC810BCC}" destId="{467F2603-AD3E-435B-8C3D-7CA37A9BBEFC}" srcOrd="1" destOrd="0" parTransId="{231F4D4F-6961-43A5-BE64-5AD25FCD26DD}" sibTransId="{685B7404-26D4-462E-BF01-762DFF43DFE8}"/>
    <dgm:cxn modelId="{924BA219-3139-4D2C-8B42-11C860DEA80C}" type="presOf" srcId="{43929F22-68DF-41F6-973C-C14A54486ABB}" destId="{F9A2C3F1-01F2-4CB4-A825-EE51A91FA6C0}" srcOrd="0" destOrd="0" presId="urn:microsoft.com/office/officeart/2008/layout/VerticalCurvedList"/>
    <dgm:cxn modelId="{16759EC1-8C82-464F-82E6-C556231A3F87}" srcId="{7C9D68D3-9F34-4222-B2EC-AE0BBC810BCC}" destId="{7B431E3D-DB77-4A66-828B-D7E2DD5D27C2}" srcOrd="0" destOrd="0" parTransId="{1037D387-0DC9-47F3-AD56-81C418A0FFE7}" sibTransId="{43929F22-68DF-41F6-973C-C14A54486ABB}"/>
    <dgm:cxn modelId="{4E4A52BE-6D5D-407B-88C8-5694F17332C8}" type="presOf" srcId="{7C9D68D3-9F34-4222-B2EC-AE0BBC810BCC}" destId="{103F1CBA-D42D-4FD2-998D-8266782E26E4}" srcOrd="0" destOrd="0" presId="urn:microsoft.com/office/officeart/2008/layout/VerticalCurvedList"/>
    <dgm:cxn modelId="{750F61AB-29FB-4F70-8959-2D2CF0359686}" type="presParOf" srcId="{103F1CBA-D42D-4FD2-998D-8266782E26E4}" destId="{ACB59F44-EF44-488A-A967-B1111EC238F3}" srcOrd="0" destOrd="0" presId="urn:microsoft.com/office/officeart/2008/layout/VerticalCurvedList"/>
    <dgm:cxn modelId="{B852F369-FBDF-4E6E-9A67-5E3A711A52F7}" type="presParOf" srcId="{ACB59F44-EF44-488A-A967-B1111EC238F3}" destId="{251EF1AE-7440-4B38-9D6A-1B33B38BF7B2}" srcOrd="0" destOrd="0" presId="urn:microsoft.com/office/officeart/2008/layout/VerticalCurvedList"/>
    <dgm:cxn modelId="{0F787573-1FE2-43B4-9137-D7A13829FE7B}" type="presParOf" srcId="{251EF1AE-7440-4B38-9D6A-1B33B38BF7B2}" destId="{3752A875-5E11-4AEE-9B37-4C4F59F72455}" srcOrd="0" destOrd="0" presId="urn:microsoft.com/office/officeart/2008/layout/VerticalCurvedList"/>
    <dgm:cxn modelId="{B72FC887-AF68-40A5-A40B-C3DB64F16F57}" type="presParOf" srcId="{251EF1AE-7440-4B38-9D6A-1B33B38BF7B2}" destId="{F9A2C3F1-01F2-4CB4-A825-EE51A91FA6C0}" srcOrd="1" destOrd="0" presId="urn:microsoft.com/office/officeart/2008/layout/VerticalCurvedList"/>
    <dgm:cxn modelId="{34F545EC-3D36-4FFC-81BA-C0B926D89879}" type="presParOf" srcId="{251EF1AE-7440-4B38-9D6A-1B33B38BF7B2}" destId="{D6BCA2E5-FACC-48E8-B9CD-16268CC6C3A9}" srcOrd="2" destOrd="0" presId="urn:microsoft.com/office/officeart/2008/layout/VerticalCurvedList"/>
    <dgm:cxn modelId="{A1D4F893-2D23-4409-AC2A-8193955FE324}" type="presParOf" srcId="{251EF1AE-7440-4B38-9D6A-1B33B38BF7B2}" destId="{95E50DAA-ABAE-47B8-88CA-D363F9F94917}" srcOrd="3" destOrd="0" presId="urn:microsoft.com/office/officeart/2008/layout/VerticalCurvedList"/>
    <dgm:cxn modelId="{6E56C359-A968-4892-9660-752814CA0593}" type="presParOf" srcId="{ACB59F44-EF44-488A-A967-B1111EC238F3}" destId="{D46C2B8C-8DE7-4783-95EA-CEBE77F42982}" srcOrd="1" destOrd="0" presId="urn:microsoft.com/office/officeart/2008/layout/VerticalCurvedList"/>
    <dgm:cxn modelId="{F42FA417-7407-4D02-81B6-11362A1EC8E9}" type="presParOf" srcId="{ACB59F44-EF44-488A-A967-B1111EC238F3}" destId="{6E057C61-3D29-404E-BAAF-B2446271BEC3}" srcOrd="2" destOrd="0" presId="urn:microsoft.com/office/officeart/2008/layout/VerticalCurvedList"/>
    <dgm:cxn modelId="{2D43A8C2-6314-449F-BFDF-981C116D4E42}" type="presParOf" srcId="{6E057C61-3D29-404E-BAAF-B2446271BEC3}" destId="{A1A03BC3-DF8A-47B2-937D-BD729314563C}" srcOrd="0" destOrd="0" presId="urn:microsoft.com/office/officeart/2008/layout/VerticalCurvedList"/>
    <dgm:cxn modelId="{60CDE9FD-AEBA-418D-97F7-91F3D7309555}" type="presParOf" srcId="{ACB59F44-EF44-488A-A967-B1111EC238F3}" destId="{D1A37112-7E24-40D6-B7B5-9C865E392815}" srcOrd="3" destOrd="0" presId="urn:microsoft.com/office/officeart/2008/layout/VerticalCurvedList"/>
    <dgm:cxn modelId="{938BD72F-98CD-4953-A40E-C08599AB994E}" type="presParOf" srcId="{ACB59F44-EF44-488A-A967-B1111EC238F3}" destId="{7D4AAE57-AEB8-4AC9-B483-59D0462C7EB3}" srcOrd="4" destOrd="0" presId="urn:microsoft.com/office/officeart/2008/layout/VerticalCurvedList"/>
    <dgm:cxn modelId="{19D365CB-3AC1-4A3F-BB5D-03D9AF4CDCB4}" type="presParOf" srcId="{7D4AAE57-AEB8-4AC9-B483-59D0462C7EB3}" destId="{A12C9A5E-F85E-46FF-876A-49528B210D16}" srcOrd="0" destOrd="0" presId="urn:microsoft.com/office/officeart/2008/layout/VerticalCurvedList"/>
    <dgm:cxn modelId="{46C247B9-BF98-43C7-9981-A826D93EF52B}" type="presParOf" srcId="{ACB59F44-EF44-488A-A967-B1111EC238F3}" destId="{1500892E-0172-4F29-88D7-148E063DE47C}" srcOrd="5" destOrd="0" presId="urn:microsoft.com/office/officeart/2008/layout/VerticalCurvedList"/>
    <dgm:cxn modelId="{35AB6CEF-F7A3-404C-9EAA-03D027D3D4F8}" type="presParOf" srcId="{ACB59F44-EF44-488A-A967-B1111EC238F3}" destId="{B921B001-A490-4DEF-B678-080C315320B1}" srcOrd="6" destOrd="0" presId="urn:microsoft.com/office/officeart/2008/layout/VerticalCurvedList"/>
    <dgm:cxn modelId="{759EE897-5CD1-4ACD-899B-47DDEE8CCCA3}" type="presParOf" srcId="{B921B001-A490-4DEF-B678-080C315320B1}" destId="{D751C1F7-EFF5-49AF-AB64-1AD950437F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0CB63-59E3-4EAB-982F-1669B0AB76F1}"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s-MX"/>
        </a:p>
      </dgm:t>
    </dgm:pt>
    <dgm:pt modelId="{E45E4AEB-C6E4-4551-AC00-4F8F052760ED}">
      <dgm:prSet phldrT="[Texto]"/>
      <dgm:spPr/>
      <dgm:t>
        <a:bodyPr/>
        <a:lstStyle/>
        <a:p>
          <a:r>
            <a:rPr lang="es-MX" dirty="0"/>
            <a:t>Servicios de Salud Preventivos</a:t>
          </a:r>
        </a:p>
      </dgm:t>
    </dgm:pt>
    <dgm:pt modelId="{49D9354F-DCCF-445F-8250-7E915472D79E}" type="parTrans" cxnId="{5145139C-6420-4F8F-A79B-11ABBBFDED13}">
      <dgm:prSet/>
      <dgm:spPr/>
      <dgm:t>
        <a:bodyPr/>
        <a:lstStyle/>
        <a:p>
          <a:endParaRPr lang="es-MX"/>
        </a:p>
      </dgm:t>
    </dgm:pt>
    <dgm:pt modelId="{C045EBAA-F15C-4357-9C03-62A35CC5A492}" type="sibTrans" cxnId="{5145139C-6420-4F8F-A79B-11ABBBFDED13}">
      <dgm:prSet/>
      <dgm:spPr/>
      <dgm:t>
        <a:bodyPr/>
        <a:lstStyle/>
        <a:p>
          <a:endParaRPr lang="es-MX"/>
        </a:p>
      </dgm:t>
    </dgm:pt>
    <dgm:pt modelId="{AF299C30-B3B0-4A66-996B-413C4D1FC773}">
      <dgm:prSet phldrT="[Texto]"/>
      <dgm:spPr/>
      <dgm:t>
        <a:bodyPr/>
        <a:lstStyle/>
        <a:p>
          <a:r>
            <a:rPr lang="es-MX" dirty="0"/>
            <a:t>Atención Médica</a:t>
          </a:r>
        </a:p>
      </dgm:t>
    </dgm:pt>
    <dgm:pt modelId="{F1EFEC8D-CAD2-4725-9F33-936219F57A4D}" type="parTrans" cxnId="{75F86E54-C8ED-4A1E-BB61-092256FADE55}">
      <dgm:prSet/>
      <dgm:spPr/>
      <dgm:t>
        <a:bodyPr/>
        <a:lstStyle/>
        <a:p>
          <a:endParaRPr lang="es-MX"/>
        </a:p>
      </dgm:t>
    </dgm:pt>
    <dgm:pt modelId="{673744FA-E1B9-4E4C-BDAD-C8930465663B}" type="sibTrans" cxnId="{75F86E54-C8ED-4A1E-BB61-092256FADE55}">
      <dgm:prSet/>
      <dgm:spPr/>
      <dgm:t>
        <a:bodyPr/>
        <a:lstStyle/>
        <a:p>
          <a:endParaRPr lang="es-MX"/>
        </a:p>
      </dgm:t>
    </dgm:pt>
    <dgm:pt modelId="{D5D0AE71-F7CB-447A-9CF7-AFA68253C4FC}">
      <dgm:prSet phldrT="[Texto]"/>
      <dgm:spPr/>
      <dgm:t>
        <a:bodyPr/>
        <a:lstStyle/>
        <a:p>
          <a:r>
            <a:rPr lang="es-MX" dirty="0"/>
            <a:t>Atención a Migrantes</a:t>
          </a:r>
        </a:p>
      </dgm:t>
    </dgm:pt>
    <dgm:pt modelId="{B9C229D8-2019-4A1F-BE2E-06B03B546E95}" type="parTrans" cxnId="{D1446C00-BC4C-42D2-AFDF-4CC0E32E5A9E}">
      <dgm:prSet/>
      <dgm:spPr/>
      <dgm:t>
        <a:bodyPr/>
        <a:lstStyle/>
        <a:p>
          <a:endParaRPr lang="es-MX"/>
        </a:p>
      </dgm:t>
    </dgm:pt>
    <dgm:pt modelId="{5544E60A-E11B-4804-8DD3-916FAF4BED5C}" type="sibTrans" cxnId="{D1446C00-BC4C-42D2-AFDF-4CC0E32E5A9E}">
      <dgm:prSet/>
      <dgm:spPr/>
      <dgm:t>
        <a:bodyPr/>
        <a:lstStyle/>
        <a:p>
          <a:endParaRPr lang="es-MX"/>
        </a:p>
      </dgm:t>
    </dgm:pt>
    <dgm:pt modelId="{E49971AB-A9AA-4281-A3FF-7A5EC95913B1}">
      <dgm:prSet phldrT="[Texto]"/>
      <dgm:spPr/>
      <dgm:t>
        <a:bodyPr/>
        <a:lstStyle/>
        <a:p>
          <a:r>
            <a:rPr lang="es-MX" dirty="0"/>
            <a:t>Primeros Auxilios Psicológicos</a:t>
          </a:r>
        </a:p>
      </dgm:t>
    </dgm:pt>
    <dgm:pt modelId="{D8E90804-F5F8-4DB8-854E-9DDF7646E96B}" type="parTrans" cxnId="{52E806FB-2772-48AA-906D-4C98F3ACF39B}">
      <dgm:prSet/>
      <dgm:spPr/>
      <dgm:t>
        <a:bodyPr/>
        <a:lstStyle/>
        <a:p>
          <a:endParaRPr lang="es-MX"/>
        </a:p>
      </dgm:t>
    </dgm:pt>
    <dgm:pt modelId="{E223C57E-D259-4B3D-BEA4-DF31BB7F9703}" type="sibTrans" cxnId="{52E806FB-2772-48AA-906D-4C98F3ACF39B}">
      <dgm:prSet/>
      <dgm:spPr/>
      <dgm:t>
        <a:bodyPr/>
        <a:lstStyle/>
        <a:p>
          <a:endParaRPr lang="es-MX"/>
        </a:p>
      </dgm:t>
    </dgm:pt>
    <dgm:pt modelId="{856E0DF0-59D3-4E60-93EA-9E02685A28D0}" type="pres">
      <dgm:prSet presAssocID="{56F0CB63-59E3-4EAB-982F-1669B0AB76F1}" presName="compositeShape" presStyleCnt="0">
        <dgm:presLayoutVars>
          <dgm:chMax val="9"/>
          <dgm:dir/>
          <dgm:resizeHandles val="exact"/>
        </dgm:presLayoutVars>
      </dgm:prSet>
      <dgm:spPr/>
      <dgm:t>
        <a:bodyPr/>
        <a:lstStyle/>
        <a:p>
          <a:endParaRPr lang="es-MX"/>
        </a:p>
      </dgm:t>
    </dgm:pt>
    <dgm:pt modelId="{0150B80D-204C-4240-AE6E-0457839FE2F1}" type="pres">
      <dgm:prSet presAssocID="{56F0CB63-59E3-4EAB-982F-1669B0AB76F1}" presName="triangle1" presStyleLbl="node1" presStyleIdx="0" presStyleCnt="4">
        <dgm:presLayoutVars>
          <dgm:bulletEnabled val="1"/>
        </dgm:presLayoutVars>
      </dgm:prSet>
      <dgm:spPr/>
      <dgm:t>
        <a:bodyPr/>
        <a:lstStyle/>
        <a:p>
          <a:endParaRPr lang="es-MX"/>
        </a:p>
      </dgm:t>
    </dgm:pt>
    <dgm:pt modelId="{16A79F21-2CEB-42A1-A689-3D05F37F1184}" type="pres">
      <dgm:prSet presAssocID="{56F0CB63-59E3-4EAB-982F-1669B0AB76F1}" presName="triangle2" presStyleLbl="node1" presStyleIdx="1" presStyleCnt="4">
        <dgm:presLayoutVars>
          <dgm:bulletEnabled val="1"/>
        </dgm:presLayoutVars>
      </dgm:prSet>
      <dgm:spPr/>
      <dgm:t>
        <a:bodyPr/>
        <a:lstStyle/>
        <a:p>
          <a:endParaRPr lang="es-MX"/>
        </a:p>
      </dgm:t>
    </dgm:pt>
    <dgm:pt modelId="{39D43C2B-7F4A-45BB-8F94-B5CF0D2B3621}" type="pres">
      <dgm:prSet presAssocID="{56F0CB63-59E3-4EAB-982F-1669B0AB76F1}" presName="triangle3" presStyleLbl="node1" presStyleIdx="2" presStyleCnt="4">
        <dgm:presLayoutVars>
          <dgm:bulletEnabled val="1"/>
        </dgm:presLayoutVars>
      </dgm:prSet>
      <dgm:spPr/>
      <dgm:t>
        <a:bodyPr/>
        <a:lstStyle/>
        <a:p>
          <a:endParaRPr lang="es-MX"/>
        </a:p>
      </dgm:t>
    </dgm:pt>
    <dgm:pt modelId="{06DF5236-75A7-4AC9-B761-58F4CB634744}" type="pres">
      <dgm:prSet presAssocID="{56F0CB63-59E3-4EAB-982F-1669B0AB76F1}" presName="triangle4" presStyleLbl="node1" presStyleIdx="3" presStyleCnt="4">
        <dgm:presLayoutVars>
          <dgm:bulletEnabled val="1"/>
        </dgm:presLayoutVars>
      </dgm:prSet>
      <dgm:spPr/>
      <dgm:t>
        <a:bodyPr/>
        <a:lstStyle/>
        <a:p>
          <a:endParaRPr lang="es-MX"/>
        </a:p>
      </dgm:t>
    </dgm:pt>
  </dgm:ptLst>
  <dgm:cxnLst>
    <dgm:cxn modelId="{D1446C00-BC4C-42D2-AFDF-4CC0E32E5A9E}" srcId="{56F0CB63-59E3-4EAB-982F-1669B0AB76F1}" destId="{D5D0AE71-F7CB-447A-9CF7-AFA68253C4FC}" srcOrd="2" destOrd="0" parTransId="{B9C229D8-2019-4A1F-BE2E-06B03B546E95}" sibTransId="{5544E60A-E11B-4804-8DD3-916FAF4BED5C}"/>
    <dgm:cxn modelId="{52E806FB-2772-48AA-906D-4C98F3ACF39B}" srcId="{56F0CB63-59E3-4EAB-982F-1669B0AB76F1}" destId="{E49971AB-A9AA-4281-A3FF-7A5EC95913B1}" srcOrd="3" destOrd="0" parTransId="{D8E90804-F5F8-4DB8-854E-9DDF7646E96B}" sibTransId="{E223C57E-D259-4B3D-BEA4-DF31BB7F9703}"/>
    <dgm:cxn modelId="{75F86E54-C8ED-4A1E-BB61-092256FADE55}" srcId="{56F0CB63-59E3-4EAB-982F-1669B0AB76F1}" destId="{AF299C30-B3B0-4A66-996B-413C4D1FC773}" srcOrd="1" destOrd="0" parTransId="{F1EFEC8D-CAD2-4725-9F33-936219F57A4D}" sibTransId="{673744FA-E1B9-4E4C-BDAD-C8930465663B}"/>
    <dgm:cxn modelId="{5145139C-6420-4F8F-A79B-11ABBBFDED13}" srcId="{56F0CB63-59E3-4EAB-982F-1669B0AB76F1}" destId="{E45E4AEB-C6E4-4551-AC00-4F8F052760ED}" srcOrd="0" destOrd="0" parTransId="{49D9354F-DCCF-445F-8250-7E915472D79E}" sibTransId="{C045EBAA-F15C-4357-9C03-62A35CC5A492}"/>
    <dgm:cxn modelId="{9BA1535A-CF4C-4969-96FE-3E9A2779B8FD}" type="presOf" srcId="{D5D0AE71-F7CB-447A-9CF7-AFA68253C4FC}" destId="{39D43C2B-7F4A-45BB-8F94-B5CF0D2B3621}" srcOrd="0" destOrd="0" presId="urn:microsoft.com/office/officeart/2005/8/layout/pyramid4"/>
    <dgm:cxn modelId="{AB3158A3-8FF6-4B73-ABB0-46A3F2EA69D5}" type="presOf" srcId="{56F0CB63-59E3-4EAB-982F-1669B0AB76F1}" destId="{856E0DF0-59D3-4E60-93EA-9E02685A28D0}" srcOrd="0" destOrd="0" presId="urn:microsoft.com/office/officeart/2005/8/layout/pyramid4"/>
    <dgm:cxn modelId="{2BCBDABE-1870-4BBA-8401-AE060DB83F94}" type="presOf" srcId="{E49971AB-A9AA-4281-A3FF-7A5EC95913B1}" destId="{06DF5236-75A7-4AC9-B761-58F4CB634744}" srcOrd="0" destOrd="0" presId="urn:microsoft.com/office/officeart/2005/8/layout/pyramid4"/>
    <dgm:cxn modelId="{F08EBB57-7AC3-4BB9-B6EC-59070560C1F4}" type="presOf" srcId="{AF299C30-B3B0-4A66-996B-413C4D1FC773}" destId="{16A79F21-2CEB-42A1-A689-3D05F37F1184}" srcOrd="0" destOrd="0" presId="urn:microsoft.com/office/officeart/2005/8/layout/pyramid4"/>
    <dgm:cxn modelId="{CF82D8B8-BB82-4A64-9562-E18BA2EA4288}" type="presOf" srcId="{E45E4AEB-C6E4-4551-AC00-4F8F052760ED}" destId="{0150B80D-204C-4240-AE6E-0457839FE2F1}" srcOrd="0" destOrd="0" presId="urn:microsoft.com/office/officeart/2005/8/layout/pyramid4"/>
    <dgm:cxn modelId="{676C87C8-5FBC-41FB-A744-E8D8A2FB4C56}" type="presParOf" srcId="{856E0DF0-59D3-4E60-93EA-9E02685A28D0}" destId="{0150B80D-204C-4240-AE6E-0457839FE2F1}" srcOrd="0" destOrd="0" presId="urn:microsoft.com/office/officeart/2005/8/layout/pyramid4"/>
    <dgm:cxn modelId="{FC0BEC13-EEC5-4C79-A398-F32A250E508C}" type="presParOf" srcId="{856E0DF0-59D3-4E60-93EA-9E02685A28D0}" destId="{16A79F21-2CEB-42A1-A689-3D05F37F1184}" srcOrd="1" destOrd="0" presId="urn:microsoft.com/office/officeart/2005/8/layout/pyramid4"/>
    <dgm:cxn modelId="{2B558C84-59FE-4B94-AEB3-852132E15F19}" type="presParOf" srcId="{856E0DF0-59D3-4E60-93EA-9E02685A28D0}" destId="{39D43C2B-7F4A-45BB-8F94-B5CF0D2B3621}" srcOrd="2" destOrd="0" presId="urn:microsoft.com/office/officeart/2005/8/layout/pyramid4"/>
    <dgm:cxn modelId="{4576B7E9-971D-4522-BDE8-DC7F9FF91C13}" type="presParOf" srcId="{856E0DF0-59D3-4E60-93EA-9E02685A28D0}" destId="{06DF5236-75A7-4AC9-B761-58F4CB63474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8FC1B-9FE5-4D8F-ABCF-F55C199FA5EF}"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s-MX"/>
        </a:p>
      </dgm:t>
    </dgm:pt>
    <dgm:pt modelId="{FFF6C96F-AF0A-462E-A3A7-184D69D7AFE7}">
      <dgm:prSet phldrT="[Texto]"/>
      <dgm:spPr/>
      <dgm:t>
        <a:bodyPr/>
        <a:lstStyle/>
        <a:p>
          <a:r>
            <a:rPr lang="es-MX" dirty="0"/>
            <a:t>Medicina Preventiva, Promoción de la Salud</a:t>
          </a:r>
        </a:p>
      </dgm:t>
    </dgm:pt>
    <dgm:pt modelId="{633FCAF4-82EC-47B2-87F2-9289748302EC}" type="parTrans" cxnId="{69C2506A-2F2E-4C03-A779-A9C72FC47EE8}">
      <dgm:prSet/>
      <dgm:spPr/>
      <dgm:t>
        <a:bodyPr/>
        <a:lstStyle/>
        <a:p>
          <a:endParaRPr lang="es-MX"/>
        </a:p>
      </dgm:t>
    </dgm:pt>
    <dgm:pt modelId="{AC4C0F88-6DCA-429A-AEE6-A9BD0438D5BF}" type="sibTrans" cxnId="{69C2506A-2F2E-4C03-A779-A9C72FC47EE8}">
      <dgm:prSet/>
      <dgm:spPr/>
      <dgm:t>
        <a:bodyPr/>
        <a:lstStyle/>
        <a:p>
          <a:endParaRPr lang="es-MX"/>
        </a:p>
      </dgm:t>
    </dgm:pt>
    <dgm:pt modelId="{991386D8-3670-4826-8A14-99546CF5835D}">
      <dgm:prSet phldrT="[Texto]"/>
      <dgm:spPr/>
      <dgm:t>
        <a:bodyPr/>
        <a:lstStyle/>
        <a:p>
          <a:r>
            <a:rPr lang="es-MX" dirty="0"/>
            <a:t>Epidemiología, Salud Reproductiva</a:t>
          </a:r>
        </a:p>
      </dgm:t>
    </dgm:pt>
    <dgm:pt modelId="{EDC9F390-547B-4A1D-9597-A7FCF995EBD0}" type="parTrans" cxnId="{19821887-0E91-436F-9CCD-59AFBBA94DFA}">
      <dgm:prSet/>
      <dgm:spPr/>
      <dgm:t>
        <a:bodyPr/>
        <a:lstStyle/>
        <a:p>
          <a:endParaRPr lang="es-MX"/>
        </a:p>
      </dgm:t>
    </dgm:pt>
    <dgm:pt modelId="{BD64A97C-CB45-4572-AC65-DFA546579285}" type="sibTrans" cxnId="{19821887-0E91-436F-9CCD-59AFBBA94DFA}">
      <dgm:prSet/>
      <dgm:spPr/>
      <dgm:t>
        <a:bodyPr/>
        <a:lstStyle/>
        <a:p>
          <a:endParaRPr lang="es-MX"/>
        </a:p>
      </dgm:t>
    </dgm:pt>
    <dgm:pt modelId="{A8943C3C-89FA-4A44-8182-620529D16E0D}">
      <dgm:prSet phldrT="[Texto]"/>
      <dgm:spPr/>
      <dgm:t>
        <a:bodyPr/>
        <a:lstStyle/>
        <a:p>
          <a:r>
            <a:rPr lang="es-MX" dirty="0"/>
            <a:t>Primer y segundo nivel, Unidades médicas móviles</a:t>
          </a:r>
        </a:p>
      </dgm:t>
    </dgm:pt>
    <dgm:pt modelId="{2D0EAD56-FEC3-4AFC-8585-0F11D3AA1123}" type="parTrans" cxnId="{988B4636-1487-45AB-AA48-B2E99F829017}">
      <dgm:prSet/>
      <dgm:spPr/>
      <dgm:t>
        <a:bodyPr/>
        <a:lstStyle/>
        <a:p>
          <a:endParaRPr lang="es-MX"/>
        </a:p>
      </dgm:t>
    </dgm:pt>
    <dgm:pt modelId="{6C1EDC1F-3457-4C75-8F35-906AF9F72437}" type="sibTrans" cxnId="{988B4636-1487-45AB-AA48-B2E99F829017}">
      <dgm:prSet/>
      <dgm:spPr/>
      <dgm:t>
        <a:bodyPr/>
        <a:lstStyle/>
        <a:p>
          <a:endParaRPr lang="es-MX"/>
        </a:p>
      </dgm:t>
    </dgm:pt>
    <dgm:pt modelId="{1A01371B-01C5-4CD1-9851-FEE021983B59}">
      <dgm:prSet phldrT="[Texto]"/>
      <dgm:spPr/>
      <dgm:t>
        <a:bodyPr/>
        <a:lstStyle/>
        <a:p>
          <a:r>
            <a:rPr lang="es-MX" dirty="0"/>
            <a:t>COESPRIS, Seguro Popular, Instituto Chihuahuense de Salud Mental y Adicciones</a:t>
          </a:r>
        </a:p>
      </dgm:t>
    </dgm:pt>
    <dgm:pt modelId="{EC9CD8D8-0CD2-45D6-BDC3-3C6425987364}" type="parTrans" cxnId="{74ED856C-F502-40E8-8449-0A4E6FB6B53F}">
      <dgm:prSet/>
      <dgm:spPr/>
      <dgm:t>
        <a:bodyPr/>
        <a:lstStyle/>
        <a:p>
          <a:endParaRPr lang="es-MX"/>
        </a:p>
      </dgm:t>
    </dgm:pt>
    <dgm:pt modelId="{7AB8941B-E383-4ED1-AEAD-74B00C3150EB}" type="sibTrans" cxnId="{74ED856C-F502-40E8-8449-0A4E6FB6B53F}">
      <dgm:prSet/>
      <dgm:spPr/>
      <dgm:t>
        <a:bodyPr/>
        <a:lstStyle/>
        <a:p>
          <a:endParaRPr lang="es-MX"/>
        </a:p>
      </dgm:t>
    </dgm:pt>
    <dgm:pt modelId="{A9C94B54-C5E8-4A16-9E4A-D9200F4B803C}">
      <dgm:prSet phldrT="[Texto]"/>
      <dgm:spPr/>
      <dgm:t>
        <a:bodyPr/>
        <a:lstStyle/>
        <a:p>
          <a:r>
            <a:rPr lang="es-MX" dirty="0"/>
            <a:t>Administración, laboratorio, CAPASITS</a:t>
          </a:r>
        </a:p>
      </dgm:t>
    </dgm:pt>
    <dgm:pt modelId="{9AF48607-BAD0-4780-B221-73CF5AFECF04}" type="parTrans" cxnId="{A50E125C-853E-45EB-8CF4-8182DF943C48}">
      <dgm:prSet/>
      <dgm:spPr/>
      <dgm:t>
        <a:bodyPr/>
        <a:lstStyle/>
        <a:p>
          <a:endParaRPr lang="es-MX"/>
        </a:p>
      </dgm:t>
    </dgm:pt>
    <dgm:pt modelId="{CE391F5B-0E66-486A-9705-97B7726B2ED1}" type="sibTrans" cxnId="{A50E125C-853E-45EB-8CF4-8182DF943C48}">
      <dgm:prSet/>
      <dgm:spPr/>
      <dgm:t>
        <a:bodyPr/>
        <a:lstStyle/>
        <a:p>
          <a:endParaRPr lang="es-MX"/>
        </a:p>
      </dgm:t>
    </dgm:pt>
    <dgm:pt modelId="{0232AC67-BA1E-4F56-97A0-BCE80042C43A}" type="pres">
      <dgm:prSet presAssocID="{7D18FC1B-9FE5-4D8F-ABCF-F55C199FA5EF}" presName="cycle" presStyleCnt="0">
        <dgm:presLayoutVars>
          <dgm:dir/>
          <dgm:resizeHandles val="exact"/>
        </dgm:presLayoutVars>
      </dgm:prSet>
      <dgm:spPr/>
      <dgm:t>
        <a:bodyPr/>
        <a:lstStyle/>
        <a:p>
          <a:endParaRPr lang="es-MX"/>
        </a:p>
      </dgm:t>
    </dgm:pt>
    <dgm:pt modelId="{9639FBD0-2847-4D52-9D9B-1DFBB378BE3B}" type="pres">
      <dgm:prSet presAssocID="{FFF6C96F-AF0A-462E-A3A7-184D69D7AFE7}" presName="node" presStyleLbl="node1" presStyleIdx="0" presStyleCnt="5">
        <dgm:presLayoutVars>
          <dgm:bulletEnabled val="1"/>
        </dgm:presLayoutVars>
      </dgm:prSet>
      <dgm:spPr/>
      <dgm:t>
        <a:bodyPr/>
        <a:lstStyle/>
        <a:p>
          <a:endParaRPr lang="es-MX"/>
        </a:p>
      </dgm:t>
    </dgm:pt>
    <dgm:pt modelId="{9AD492CF-F886-4C4E-BB14-063F56F4B223}" type="pres">
      <dgm:prSet presAssocID="{FFF6C96F-AF0A-462E-A3A7-184D69D7AFE7}" presName="spNode" presStyleCnt="0"/>
      <dgm:spPr/>
    </dgm:pt>
    <dgm:pt modelId="{42D51F51-AA74-485D-9A1A-8A9D1878CD98}" type="pres">
      <dgm:prSet presAssocID="{AC4C0F88-6DCA-429A-AEE6-A9BD0438D5BF}" presName="sibTrans" presStyleLbl="sibTrans1D1" presStyleIdx="0" presStyleCnt="5"/>
      <dgm:spPr/>
      <dgm:t>
        <a:bodyPr/>
        <a:lstStyle/>
        <a:p>
          <a:endParaRPr lang="es-MX"/>
        </a:p>
      </dgm:t>
    </dgm:pt>
    <dgm:pt modelId="{54A22A8A-A2C2-40B7-A53B-22B6E80261D0}" type="pres">
      <dgm:prSet presAssocID="{991386D8-3670-4826-8A14-99546CF5835D}" presName="node" presStyleLbl="node1" presStyleIdx="1" presStyleCnt="5">
        <dgm:presLayoutVars>
          <dgm:bulletEnabled val="1"/>
        </dgm:presLayoutVars>
      </dgm:prSet>
      <dgm:spPr/>
      <dgm:t>
        <a:bodyPr/>
        <a:lstStyle/>
        <a:p>
          <a:endParaRPr lang="es-MX"/>
        </a:p>
      </dgm:t>
    </dgm:pt>
    <dgm:pt modelId="{BA0274E1-7138-43DE-8E44-5DA13F071B1E}" type="pres">
      <dgm:prSet presAssocID="{991386D8-3670-4826-8A14-99546CF5835D}" presName="spNode" presStyleCnt="0"/>
      <dgm:spPr/>
    </dgm:pt>
    <dgm:pt modelId="{D5D7A1EF-E480-499E-88F0-214AE46E5585}" type="pres">
      <dgm:prSet presAssocID="{BD64A97C-CB45-4572-AC65-DFA546579285}" presName="sibTrans" presStyleLbl="sibTrans1D1" presStyleIdx="1" presStyleCnt="5"/>
      <dgm:spPr/>
      <dgm:t>
        <a:bodyPr/>
        <a:lstStyle/>
        <a:p>
          <a:endParaRPr lang="es-MX"/>
        </a:p>
      </dgm:t>
    </dgm:pt>
    <dgm:pt modelId="{DD209E85-3E8A-4CB5-92BD-8C4BF96D64B0}" type="pres">
      <dgm:prSet presAssocID="{A8943C3C-89FA-4A44-8182-620529D16E0D}" presName="node" presStyleLbl="node1" presStyleIdx="2" presStyleCnt="5">
        <dgm:presLayoutVars>
          <dgm:bulletEnabled val="1"/>
        </dgm:presLayoutVars>
      </dgm:prSet>
      <dgm:spPr/>
      <dgm:t>
        <a:bodyPr/>
        <a:lstStyle/>
        <a:p>
          <a:endParaRPr lang="es-MX"/>
        </a:p>
      </dgm:t>
    </dgm:pt>
    <dgm:pt modelId="{2F64A506-06AA-40DB-9D8B-9EE2E75F0CCB}" type="pres">
      <dgm:prSet presAssocID="{A8943C3C-89FA-4A44-8182-620529D16E0D}" presName="spNode" presStyleCnt="0"/>
      <dgm:spPr/>
    </dgm:pt>
    <dgm:pt modelId="{694E8D74-9E17-47C7-A488-73E0040BFE33}" type="pres">
      <dgm:prSet presAssocID="{6C1EDC1F-3457-4C75-8F35-906AF9F72437}" presName="sibTrans" presStyleLbl="sibTrans1D1" presStyleIdx="2" presStyleCnt="5"/>
      <dgm:spPr/>
      <dgm:t>
        <a:bodyPr/>
        <a:lstStyle/>
        <a:p>
          <a:endParaRPr lang="es-MX"/>
        </a:p>
      </dgm:t>
    </dgm:pt>
    <dgm:pt modelId="{326A125E-C28D-402E-A471-E1EA55E5496B}" type="pres">
      <dgm:prSet presAssocID="{1A01371B-01C5-4CD1-9851-FEE021983B59}" presName="node" presStyleLbl="node1" presStyleIdx="3" presStyleCnt="5">
        <dgm:presLayoutVars>
          <dgm:bulletEnabled val="1"/>
        </dgm:presLayoutVars>
      </dgm:prSet>
      <dgm:spPr/>
      <dgm:t>
        <a:bodyPr/>
        <a:lstStyle/>
        <a:p>
          <a:endParaRPr lang="es-MX"/>
        </a:p>
      </dgm:t>
    </dgm:pt>
    <dgm:pt modelId="{79BB7A73-5B8B-411D-A8FA-7E6B78C76217}" type="pres">
      <dgm:prSet presAssocID="{1A01371B-01C5-4CD1-9851-FEE021983B59}" presName="spNode" presStyleCnt="0"/>
      <dgm:spPr/>
    </dgm:pt>
    <dgm:pt modelId="{C4AB1737-C909-47B8-A114-7EE3236F372D}" type="pres">
      <dgm:prSet presAssocID="{7AB8941B-E383-4ED1-AEAD-74B00C3150EB}" presName="sibTrans" presStyleLbl="sibTrans1D1" presStyleIdx="3" presStyleCnt="5"/>
      <dgm:spPr/>
      <dgm:t>
        <a:bodyPr/>
        <a:lstStyle/>
        <a:p>
          <a:endParaRPr lang="es-MX"/>
        </a:p>
      </dgm:t>
    </dgm:pt>
    <dgm:pt modelId="{2919AB02-2F25-4286-90B5-7A2DBE658330}" type="pres">
      <dgm:prSet presAssocID="{A9C94B54-C5E8-4A16-9E4A-D9200F4B803C}" presName="node" presStyleLbl="node1" presStyleIdx="4" presStyleCnt="5">
        <dgm:presLayoutVars>
          <dgm:bulletEnabled val="1"/>
        </dgm:presLayoutVars>
      </dgm:prSet>
      <dgm:spPr/>
      <dgm:t>
        <a:bodyPr/>
        <a:lstStyle/>
        <a:p>
          <a:endParaRPr lang="es-MX"/>
        </a:p>
      </dgm:t>
    </dgm:pt>
    <dgm:pt modelId="{8E17AEB4-A1DA-4DA4-8045-58E8628FF470}" type="pres">
      <dgm:prSet presAssocID="{A9C94B54-C5E8-4A16-9E4A-D9200F4B803C}" presName="spNode" presStyleCnt="0"/>
      <dgm:spPr/>
    </dgm:pt>
    <dgm:pt modelId="{FD669F45-F0E9-4692-95AB-05B6D8725D49}" type="pres">
      <dgm:prSet presAssocID="{CE391F5B-0E66-486A-9705-97B7726B2ED1}" presName="sibTrans" presStyleLbl="sibTrans1D1" presStyleIdx="4" presStyleCnt="5"/>
      <dgm:spPr/>
      <dgm:t>
        <a:bodyPr/>
        <a:lstStyle/>
        <a:p>
          <a:endParaRPr lang="es-MX"/>
        </a:p>
      </dgm:t>
    </dgm:pt>
  </dgm:ptLst>
  <dgm:cxnLst>
    <dgm:cxn modelId="{3CB6C7EE-2F93-4C91-A3D8-E82076536DBF}" type="presOf" srcId="{CE391F5B-0E66-486A-9705-97B7726B2ED1}" destId="{FD669F45-F0E9-4692-95AB-05B6D8725D49}" srcOrd="0" destOrd="0" presId="urn:microsoft.com/office/officeart/2005/8/layout/cycle5"/>
    <dgm:cxn modelId="{10E97D65-EC30-4E54-8B55-096D599C7DD6}" type="presOf" srcId="{A9C94B54-C5E8-4A16-9E4A-D9200F4B803C}" destId="{2919AB02-2F25-4286-90B5-7A2DBE658330}" srcOrd="0" destOrd="0" presId="urn:microsoft.com/office/officeart/2005/8/layout/cycle5"/>
    <dgm:cxn modelId="{69C2506A-2F2E-4C03-A779-A9C72FC47EE8}" srcId="{7D18FC1B-9FE5-4D8F-ABCF-F55C199FA5EF}" destId="{FFF6C96F-AF0A-462E-A3A7-184D69D7AFE7}" srcOrd="0" destOrd="0" parTransId="{633FCAF4-82EC-47B2-87F2-9289748302EC}" sibTransId="{AC4C0F88-6DCA-429A-AEE6-A9BD0438D5BF}"/>
    <dgm:cxn modelId="{FD37C5BE-C86A-4FDA-941E-D705BB80B591}" type="presOf" srcId="{6C1EDC1F-3457-4C75-8F35-906AF9F72437}" destId="{694E8D74-9E17-47C7-A488-73E0040BFE33}" srcOrd="0" destOrd="0" presId="urn:microsoft.com/office/officeart/2005/8/layout/cycle5"/>
    <dgm:cxn modelId="{E6D3AD72-3EFA-4CBE-AD0A-D320FC0E0907}" type="presOf" srcId="{A8943C3C-89FA-4A44-8182-620529D16E0D}" destId="{DD209E85-3E8A-4CB5-92BD-8C4BF96D64B0}" srcOrd="0" destOrd="0" presId="urn:microsoft.com/office/officeart/2005/8/layout/cycle5"/>
    <dgm:cxn modelId="{9F8F8450-5826-4C39-AD3A-965D65D7A106}" type="presOf" srcId="{FFF6C96F-AF0A-462E-A3A7-184D69D7AFE7}" destId="{9639FBD0-2847-4D52-9D9B-1DFBB378BE3B}" srcOrd="0" destOrd="0" presId="urn:microsoft.com/office/officeart/2005/8/layout/cycle5"/>
    <dgm:cxn modelId="{19821887-0E91-436F-9CCD-59AFBBA94DFA}" srcId="{7D18FC1B-9FE5-4D8F-ABCF-F55C199FA5EF}" destId="{991386D8-3670-4826-8A14-99546CF5835D}" srcOrd="1" destOrd="0" parTransId="{EDC9F390-547B-4A1D-9597-A7FCF995EBD0}" sibTransId="{BD64A97C-CB45-4572-AC65-DFA546579285}"/>
    <dgm:cxn modelId="{F526AF4A-F1A6-4ECD-9E20-B8FE08B4FA51}" type="presOf" srcId="{7D18FC1B-9FE5-4D8F-ABCF-F55C199FA5EF}" destId="{0232AC67-BA1E-4F56-97A0-BCE80042C43A}" srcOrd="0" destOrd="0" presId="urn:microsoft.com/office/officeart/2005/8/layout/cycle5"/>
    <dgm:cxn modelId="{452228DC-CB5B-4A1B-80E3-530B2EF11AA5}" type="presOf" srcId="{AC4C0F88-6DCA-429A-AEE6-A9BD0438D5BF}" destId="{42D51F51-AA74-485D-9A1A-8A9D1878CD98}" srcOrd="0" destOrd="0" presId="urn:microsoft.com/office/officeart/2005/8/layout/cycle5"/>
    <dgm:cxn modelId="{988B4636-1487-45AB-AA48-B2E99F829017}" srcId="{7D18FC1B-9FE5-4D8F-ABCF-F55C199FA5EF}" destId="{A8943C3C-89FA-4A44-8182-620529D16E0D}" srcOrd="2" destOrd="0" parTransId="{2D0EAD56-FEC3-4AFC-8585-0F11D3AA1123}" sibTransId="{6C1EDC1F-3457-4C75-8F35-906AF9F72437}"/>
    <dgm:cxn modelId="{74ED856C-F502-40E8-8449-0A4E6FB6B53F}" srcId="{7D18FC1B-9FE5-4D8F-ABCF-F55C199FA5EF}" destId="{1A01371B-01C5-4CD1-9851-FEE021983B59}" srcOrd="3" destOrd="0" parTransId="{EC9CD8D8-0CD2-45D6-BDC3-3C6425987364}" sibTransId="{7AB8941B-E383-4ED1-AEAD-74B00C3150EB}"/>
    <dgm:cxn modelId="{D59015AE-BC8E-4DA1-A1DF-DF48924DB935}" type="presOf" srcId="{991386D8-3670-4826-8A14-99546CF5835D}" destId="{54A22A8A-A2C2-40B7-A53B-22B6E80261D0}" srcOrd="0" destOrd="0" presId="urn:microsoft.com/office/officeart/2005/8/layout/cycle5"/>
    <dgm:cxn modelId="{16903705-94E6-4951-AA8F-F9551E709635}" type="presOf" srcId="{7AB8941B-E383-4ED1-AEAD-74B00C3150EB}" destId="{C4AB1737-C909-47B8-A114-7EE3236F372D}" srcOrd="0" destOrd="0" presId="urn:microsoft.com/office/officeart/2005/8/layout/cycle5"/>
    <dgm:cxn modelId="{9FA9EB49-CCDA-4AB0-9659-B5E4B2B5D44E}" type="presOf" srcId="{BD64A97C-CB45-4572-AC65-DFA546579285}" destId="{D5D7A1EF-E480-499E-88F0-214AE46E5585}" srcOrd="0" destOrd="0" presId="urn:microsoft.com/office/officeart/2005/8/layout/cycle5"/>
    <dgm:cxn modelId="{A50E125C-853E-45EB-8CF4-8182DF943C48}" srcId="{7D18FC1B-9FE5-4D8F-ABCF-F55C199FA5EF}" destId="{A9C94B54-C5E8-4A16-9E4A-D9200F4B803C}" srcOrd="4" destOrd="0" parTransId="{9AF48607-BAD0-4780-B221-73CF5AFECF04}" sibTransId="{CE391F5B-0E66-486A-9705-97B7726B2ED1}"/>
    <dgm:cxn modelId="{CA201EFF-23BD-4181-B03E-479C730E6756}" type="presOf" srcId="{1A01371B-01C5-4CD1-9851-FEE021983B59}" destId="{326A125E-C28D-402E-A471-E1EA55E5496B}" srcOrd="0" destOrd="0" presId="urn:microsoft.com/office/officeart/2005/8/layout/cycle5"/>
    <dgm:cxn modelId="{FEEC3E71-0AEE-4065-902D-86080E1646C0}" type="presParOf" srcId="{0232AC67-BA1E-4F56-97A0-BCE80042C43A}" destId="{9639FBD0-2847-4D52-9D9B-1DFBB378BE3B}" srcOrd="0" destOrd="0" presId="urn:microsoft.com/office/officeart/2005/8/layout/cycle5"/>
    <dgm:cxn modelId="{5403772C-BE23-44A6-996E-77E9841A6A14}" type="presParOf" srcId="{0232AC67-BA1E-4F56-97A0-BCE80042C43A}" destId="{9AD492CF-F886-4C4E-BB14-063F56F4B223}" srcOrd="1" destOrd="0" presId="urn:microsoft.com/office/officeart/2005/8/layout/cycle5"/>
    <dgm:cxn modelId="{308D8F1D-E348-4FAB-BACE-CAFF9A9A26A8}" type="presParOf" srcId="{0232AC67-BA1E-4F56-97A0-BCE80042C43A}" destId="{42D51F51-AA74-485D-9A1A-8A9D1878CD98}" srcOrd="2" destOrd="0" presId="urn:microsoft.com/office/officeart/2005/8/layout/cycle5"/>
    <dgm:cxn modelId="{E0ADAB53-90D1-49A0-9383-3CA9F6581448}" type="presParOf" srcId="{0232AC67-BA1E-4F56-97A0-BCE80042C43A}" destId="{54A22A8A-A2C2-40B7-A53B-22B6E80261D0}" srcOrd="3" destOrd="0" presId="urn:microsoft.com/office/officeart/2005/8/layout/cycle5"/>
    <dgm:cxn modelId="{65779DEA-9B43-45C1-878C-291BEC1B44D8}" type="presParOf" srcId="{0232AC67-BA1E-4F56-97A0-BCE80042C43A}" destId="{BA0274E1-7138-43DE-8E44-5DA13F071B1E}" srcOrd="4" destOrd="0" presId="urn:microsoft.com/office/officeart/2005/8/layout/cycle5"/>
    <dgm:cxn modelId="{95AE9541-FFFC-4871-B08B-938551EBB67E}" type="presParOf" srcId="{0232AC67-BA1E-4F56-97A0-BCE80042C43A}" destId="{D5D7A1EF-E480-499E-88F0-214AE46E5585}" srcOrd="5" destOrd="0" presId="urn:microsoft.com/office/officeart/2005/8/layout/cycle5"/>
    <dgm:cxn modelId="{E08DA909-AF3A-443D-BAB9-7099227A85D8}" type="presParOf" srcId="{0232AC67-BA1E-4F56-97A0-BCE80042C43A}" destId="{DD209E85-3E8A-4CB5-92BD-8C4BF96D64B0}" srcOrd="6" destOrd="0" presId="urn:microsoft.com/office/officeart/2005/8/layout/cycle5"/>
    <dgm:cxn modelId="{F3B57DA3-F844-4D7B-A07B-A01DA6952787}" type="presParOf" srcId="{0232AC67-BA1E-4F56-97A0-BCE80042C43A}" destId="{2F64A506-06AA-40DB-9D8B-9EE2E75F0CCB}" srcOrd="7" destOrd="0" presId="urn:microsoft.com/office/officeart/2005/8/layout/cycle5"/>
    <dgm:cxn modelId="{CADC8F1B-22A8-423C-9089-E6350CC733EA}" type="presParOf" srcId="{0232AC67-BA1E-4F56-97A0-BCE80042C43A}" destId="{694E8D74-9E17-47C7-A488-73E0040BFE33}" srcOrd="8" destOrd="0" presId="urn:microsoft.com/office/officeart/2005/8/layout/cycle5"/>
    <dgm:cxn modelId="{C953E589-D3D2-4B92-9927-6B5F991E7A61}" type="presParOf" srcId="{0232AC67-BA1E-4F56-97A0-BCE80042C43A}" destId="{326A125E-C28D-402E-A471-E1EA55E5496B}" srcOrd="9" destOrd="0" presId="urn:microsoft.com/office/officeart/2005/8/layout/cycle5"/>
    <dgm:cxn modelId="{03451FCB-A5AD-4593-A512-59AE9F4E54E3}" type="presParOf" srcId="{0232AC67-BA1E-4F56-97A0-BCE80042C43A}" destId="{79BB7A73-5B8B-411D-A8FA-7E6B78C76217}" srcOrd="10" destOrd="0" presId="urn:microsoft.com/office/officeart/2005/8/layout/cycle5"/>
    <dgm:cxn modelId="{B16B657B-1B41-41BC-9BB7-3BCC144FA6DF}" type="presParOf" srcId="{0232AC67-BA1E-4F56-97A0-BCE80042C43A}" destId="{C4AB1737-C909-47B8-A114-7EE3236F372D}" srcOrd="11" destOrd="0" presId="urn:microsoft.com/office/officeart/2005/8/layout/cycle5"/>
    <dgm:cxn modelId="{3DD61184-5414-46E4-85BD-9A107095B861}" type="presParOf" srcId="{0232AC67-BA1E-4F56-97A0-BCE80042C43A}" destId="{2919AB02-2F25-4286-90B5-7A2DBE658330}" srcOrd="12" destOrd="0" presId="urn:microsoft.com/office/officeart/2005/8/layout/cycle5"/>
    <dgm:cxn modelId="{865886DC-A6B3-45F2-9768-A9D1AAEDA8DE}" type="presParOf" srcId="{0232AC67-BA1E-4F56-97A0-BCE80042C43A}" destId="{8E17AEB4-A1DA-4DA4-8045-58E8628FF470}" srcOrd="13" destOrd="0" presId="urn:microsoft.com/office/officeart/2005/8/layout/cycle5"/>
    <dgm:cxn modelId="{ECF748BF-19CB-4ECB-88F0-F1A9ED335E6A}" type="presParOf" srcId="{0232AC67-BA1E-4F56-97A0-BCE80042C43A}" destId="{FD669F45-F0E9-4692-95AB-05B6D8725D4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2C3F1-01F2-4CB4-A825-EE51A91FA6C0}">
      <dsp:nvSpPr>
        <dsp:cNvPr id="0" name=""/>
        <dsp:cNvSpPr/>
      </dsp:nvSpPr>
      <dsp:spPr>
        <a:xfrm>
          <a:off x="-3092204" y="-476044"/>
          <a:ext cx="3688392" cy="3688392"/>
        </a:xfrm>
        <a:prstGeom prst="blockArc">
          <a:avLst>
            <a:gd name="adj1" fmla="val 18900000"/>
            <a:gd name="adj2" fmla="val 2700000"/>
            <a:gd name="adj3" fmla="val 586"/>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6C2B8C-8DE7-4783-95EA-CEBE77F42982}">
      <dsp:nvSpPr>
        <dsp:cNvPr id="0" name=""/>
        <dsp:cNvSpPr/>
      </dsp:nvSpPr>
      <dsp:spPr>
        <a:xfrm>
          <a:off x="383342" y="273630"/>
          <a:ext cx="4506125" cy="5472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4388" tIns="40640" rIns="40640" bIns="40640" numCol="1" spcCol="1270" anchor="ctr" anchorCtr="0">
          <a:noAutofit/>
        </a:bodyPr>
        <a:lstStyle/>
        <a:p>
          <a:pPr lvl="0" algn="l" defTabSz="711200">
            <a:lnSpc>
              <a:spcPct val="90000"/>
            </a:lnSpc>
            <a:spcBef>
              <a:spcPct val="0"/>
            </a:spcBef>
            <a:spcAft>
              <a:spcPct val="35000"/>
            </a:spcAft>
          </a:pPr>
          <a:r>
            <a:rPr lang="es-MX" sz="1600" kern="1200" dirty="0"/>
            <a:t>Desarrollo Propio sin costo de adquisición</a:t>
          </a:r>
        </a:p>
      </dsp:txBody>
      <dsp:txXfrm>
        <a:off x="383342" y="273630"/>
        <a:ext cx="4506125" cy="547260"/>
      </dsp:txXfrm>
    </dsp:sp>
    <dsp:sp modelId="{A1A03BC3-DF8A-47B2-937D-BD729314563C}">
      <dsp:nvSpPr>
        <dsp:cNvPr id="0" name=""/>
        <dsp:cNvSpPr/>
      </dsp:nvSpPr>
      <dsp:spPr>
        <a:xfrm>
          <a:off x="41304" y="205222"/>
          <a:ext cx="684076" cy="68407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A37112-7E24-40D6-B7B5-9C865E392815}">
      <dsp:nvSpPr>
        <dsp:cNvPr id="0" name=""/>
        <dsp:cNvSpPr/>
      </dsp:nvSpPr>
      <dsp:spPr>
        <a:xfrm>
          <a:off x="582272" y="1094521"/>
          <a:ext cx="4307195" cy="5472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4388" tIns="40640" rIns="40640" bIns="40640" numCol="1" spcCol="1270" anchor="ctr" anchorCtr="0">
          <a:noAutofit/>
        </a:bodyPr>
        <a:lstStyle/>
        <a:p>
          <a:pPr lvl="0" algn="l" defTabSz="711200">
            <a:lnSpc>
              <a:spcPct val="90000"/>
            </a:lnSpc>
            <a:spcBef>
              <a:spcPct val="0"/>
            </a:spcBef>
            <a:spcAft>
              <a:spcPct val="35000"/>
            </a:spcAft>
          </a:pPr>
          <a:r>
            <a:rPr lang="es-MX" sz="1600" kern="1200" dirty="0"/>
            <a:t>Sistema Centralizado, trazabilidad el expediente</a:t>
          </a:r>
        </a:p>
      </dsp:txBody>
      <dsp:txXfrm>
        <a:off x="582272" y="1094521"/>
        <a:ext cx="4307195" cy="547260"/>
      </dsp:txXfrm>
    </dsp:sp>
    <dsp:sp modelId="{A12C9A5E-F85E-46FF-876A-49528B210D16}">
      <dsp:nvSpPr>
        <dsp:cNvPr id="0" name=""/>
        <dsp:cNvSpPr/>
      </dsp:nvSpPr>
      <dsp:spPr>
        <a:xfrm>
          <a:off x="240234" y="1026114"/>
          <a:ext cx="684076" cy="68407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00892E-0172-4F29-88D7-148E063DE47C}">
      <dsp:nvSpPr>
        <dsp:cNvPr id="0" name=""/>
        <dsp:cNvSpPr/>
      </dsp:nvSpPr>
      <dsp:spPr>
        <a:xfrm>
          <a:off x="383342" y="1915412"/>
          <a:ext cx="4506125" cy="5472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4388" tIns="40640" rIns="40640" bIns="40640" numCol="1" spcCol="1270" anchor="ctr" anchorCtr="0">
          <a:noAutofit/>
        </a:bodyPr>
        <a:lstStyle/>
        <a:p>
          <a:pPr lvl="0" algn="l" defTabSz="711200">
            <a:lnSpc>
              <a:spcPct val="90000"/>
            </a:lnSpc>
            <a:spcBef>
              <a:spcPct val="0"/>
            </a:spcBef>
            <a:spcAft>
              <a:spcPct val="35000"/>
            </a:spcAft>
          </a:pPr>
          <a:r>
            <a:rPr lang="es-MX" sz="1600" kern="1200" dirty="0"/>
            <a:t>Adquisición Licenciamiento Oracle ($12’500,000.00)</a:t>
          </a:r>
        </a:p>
      </dsp:txBody>
      <dsp:txXfrm>
        <a:off x="383342" y="1915412"/>
        <a:ext cx="4506125" cy="547260"/>
      </dsp:txXfrm>
    </dsp:sp>
    <dsp:sp modelId="{D751C1F7-EFF5-49AF-AB64-1AD950437FAA}">
      <dsp:nvSpPr>
        <dsp:cNvPr id="0" name=""/>
        <dsp:cNvSpPr/>
      </dsp:nvSpPr>
      <dsp:spPr>
        <a:xfrm>
          <a:off x="41304" y="1847005"/>
          <a:ext cx="684076" cy="68407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0.14903</cdr:y>
    </cdr:from>
    <cdr:to>
      <cdr:x>0.28646</cdr:x>
      <cdr:y>0.40556</cdr:y>
    </cdr:to>
    <cdr:sp macro="" textlink="">
      <cdr:nvSpPr>
        <cdr:cNvPr id="2" name="CuadroTexto 1"/>
        <cdr:cNvSpPr txBox="1"/>
      </cdr:nvSpPr>
      <cdr:spPr>
        <a:xfrm xmlns:a="http://schemas.openxmlformats.org/drawingml/2006/main">
          <a:off x="0" y="780006"/>
          <a:ext cx="2536677" cy="1342598"/>
        </a:xfrm>
        <a:prstGeom xmlns:a="http://schemas.openxmlformats.org/drawingml/2006/main" prst="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pPr algn="ctr"/>
          <a:r>
            <a:rPr lang="es-MX" sz="2000" b="1" dirty="0">
              <a:effectLst>
                <a:outerShdw blurRad="38100" dist="38100" dir="2700000" algn="tl">
                  <a:srgbClr val="000000">
                    <a:alpha val="43137"/>
                  </a:srgbClr>
                </a:outerShdw>
              </a:effectLst>
            </a:rPr>
            <a:t>Total de Recurso </a:t>
          </a:r>
        </a:p>
        <a:p xmlns:a="http://schemas.openxmlformats.org/drawingml/2006/main">
          <a:pPr algn="ctr"/>
          <a:r>
            <a:rPr lang="es-MX" sz="2000" b="1" dirty="0">
              <a:effectLst>
                <a:outerShdw blurRad="38100" dist="38100" dir="2700000" algn="tl">
                  <a:srgbClr val="000000">
                    <a:alpha val="43137"/>
                  </a:srgbClr>
                </a:outerShdw>
              </a:effectLst>
            </a:rPr>
            <a:t>Humano en Salud </a:t>
          </a:r>
        </a:p>
        <a:p xmlns:a="http://schemas.openxmlformats.org/drawingml/2006/main">
          <a:pPr algn="ctr"/>
          <a:r>
            <a:rPr lang="es-MX" sz="2000" b="1" dirty="0">
              <a:effectLst>
                <a:outerShdw blurRad="38100" dist="38100" dir="2700000" algn="tl">
                  <a:srgbClr val="000000">
                    <a:alpha val="43137"/>
                  </a:srgbClr>
                </a:outerShdw>
              </a:effectLst>
            </a:rPr>
            <a:t>13 mil 661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97513" y="1"/>
            <a:ext cx="2982742" cy="466725"/>
          </a:xfrm>
          <a:prstGeom prst="rect">
            <a:avLst/>
          </a:prstGeom>
        </p:spPr>
        <p:txBody>
          <a:bodyPr vert="horz" lIns="91440" tIns="45720" rIns="91440" bIns="45720" rtlCol="0"/>
          <a:lstStyle>
            <a:lvl1pPr algn="r">
              <a:defRPr sz="1200"/>
            </a:lvl1pPr>
          </a:lstStyle>
          <a:p>
            <a:fld id="{EF7D419A-AF3A-4ACB-B19A-8808093A18EC}" type="datetimeFigureOut">
              <a:rPr lang="es-MX" smtClean="0"/>
              <a:t>14/11/2018</a:t>
            </a:fld>
            <a:endParaRPr lang="es-MX"/>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8805" y="4473576"/>
            <a:ext cx="5504204"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1" y="8829676"/>
            <a:ext cx="2982742"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97513" y="8829676"/>
            <a:ext cx="2982742" cy="466725"/>
          </a:xfrm>
          <a:prstGeom prst="rect">
            <a:avLst/>
          </a:prstGeom>
        </p:spPr>
        <p:txBody>
          <a:bodyPr vert="horz" lIns="91440" tIns="45720" rIns="91440" bIns="45720" rtlCol="0" anchor="b"/>
          <a:lstStyle>
            <a:lvl1pPr algn="r">
              <a:defRPr sz="1200"/>
            </a:lvl1pPr>
          </a:lstStyle>
          <a:p>
            <a:fld id="{F834A4ED-7DAF-4A18-8F8E-ED68D3FD9310}" type="slidenum">
              <a:rPr lang="es-MX" smtClean="0"/>
              <a:t>‹Nº›</a:t>
            </a:fld>
            <a:endParaRPr lang="es-MX"/>
          </a:p>
        </p:txBody>
      </p:sp>
    </p:spTree>
    <p:extLst>
      <p:ext uri="{BB962C8B-B14F-4D97-AF65-F5344CB8AC3E}">
        <p14:creationId xmlns:p14="http://schemas.microsoft.com/office/powerpoint/2010/main" val="205601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EE6255D-9D99-4D16-A05F-E5F4C9B3EA08}" type="slidenum">
              <a:rPr lang="es-MX" smtClean="0"/>
              <a:t>16</a:t>
            </a:fld>
            <a:endParaRPr lang="es-MX"/>
          </a:p>
        </p:txBody>
      </p:sp>
    </p:spTree>
    <p:extLst>
      <p:ext uri="{BB962C8B-B14F-4D97-AF65-F5344CB8AC3E}">
        <p14:creationId xmlns:p14="http://schemas.microsoft.com/office/powerpoint/2010/main" val="149662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EE6255D-9D99-4D16-A05F-E5F4C9B3EA08}" type="slidenum">
              <a:rPr lang="es-MX" smtClean="0"/>
              <a:t>17</a:t>
            </a:fld>
            <a:endParaRPr lang="es-MX"/>
          </a:p>
        </p:txBody>
      </p:sp>
    </p:spTree>
    <p:extLst>
      <p:ext uri="{BB962C8B-B14F-4D97-AF65-F5344CB8AC3E}">
        <p14:creationId xmlns:p14="http://schemas.microsoft.com/office/powerpoint/2010/main" val="81826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0E744F1-804E-42A0-A1FA-0D660779C7E6}"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0940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4FD34F70-6C0C-484A-8696-C2958011E6F2}"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06534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163AB90-058F-44AD-92EA-3C36F38854EB}"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26121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83B5CF7-28B0-46E3-92F5-5B1410873934}" type="datetimeFigureOut">
              <a:rPr lang="es-MX" smtClean="0">
                <a:solidFill>
                  <a:prstClr val="black">
                    <a:tint val="75000"/>
                  </a:prstClr>
                </a:solidFill>
              </a:rPr>
              <a:pPr/>
              <a:t>14/11/2018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4D9A068-4C78-44E8-B71D-302D33950B4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13617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DD7B5814-3B9E-4A24-A0C8-AF17DB687159}"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1588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27BCE3A-A424-4F4B-80FC-722FEAC0C11D}"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98333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7E5EBA72-F8C4-438F-BE0D-CABF3AB9B74E}" type="datetime1">
              <a:rPr lang="es-MX" smtClean="0">
                <a:solidFill>
                  <a:prstClr val="black">
                    <a:tint val="75000"/>
                  </a:prstClr>
                </a:solidFill>
              </a:rPr>
              <a:pPr/>
              <a:t>14/11/2018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5499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3AF0043F-C675-4988-8AF8-83203320EA17}" type="datetime1">
              <a:rPr lang="es-MX" smtClean="0">
                <a:solidFill>
                  <a:prstClr val="black">
                    <a:tint val="75000"/>
                  </a:prstClr>
                </a:solidFill>
              </a:rPr>
              <a:pPr/>
              <a:t>14/11/2018</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5492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A135FCF8-C30E-4D64-BD33-B238EAB4AE2D}" type="datetime1">
              <a:rPr lang="es-MX" smtClean="0">
                <a:solidFill>
                  <a:prstClr val="black">
                    <a:tint val="75000"/>
                  </a:prstClr>
                </a:solidFill>
              </a:rPr>
              <a:pPr/>
              <a:t>14/11/2018</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83929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C9F64F-2888-43C4-8DC2-99DD1AD0D89C}" type="datetime1">
              <a:rPr lang="es-MX" smtClean="0">
                <a:solidFill>
                  <a:prstClr val="black">
                    <a:tint val="75000"/>
                  </a:prstClr>
                </a:solidFill>
              </a:rPr>
              <a:pPr/>
              <a:t>14/11/2018</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9115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E6BFAC0-C29A-4E6E-B9B3-0AA5B6850B38}" type="datetime1">
              <a:rPr lang="es-MX" smtClean="0">
                <a:solidFill>
                  <a:prstClr val="black">
                    <a:tint val="75000"/>
                  </a:prstClr>
                </a:solidFill>
              </a:rPr>
              <a:pPr/>
              <a:t>14/11/2018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2414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1EF418B-CB4C-4BE7-8890-D0B45E17923B}" type="datetime1">
              <a:rPr lang="es-MX" smtClean="0">
                <a:solidFill>
                  <a:prstClr val="black">
                    <a:tint val="75000"/>
                  </a:prstClr>
                </a:solidFill>
              </a:rPr>
              <a:pPr/>
              <a:t>14/11/2018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62771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FDFC1-674C-4EE1-B258-B1207989D528}" type="datetime1">
              <a:rPr lang="es-MX" smtClean="0">
                <a:solidFill>
                  <a:prstClr val="black">
                    <a:tint val="75000"/>
                  </a:prstClr>
                </a:solidFill>
              </a:rPr>
              <a:pPr/>
              <a:t>14/11/2018</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68D53-7DBD-4481-941C-EA076A46EE23}"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0434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8.png"/><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3400" y="2079624"/>
            <a:ext cx="8365066" cy="1789642"/>
          </a:xfrm>
        </p:spPr>
        <p:txBody>
          <a:bodyPr>
            <a:noAutofit/>
          </a:bodyPr>
          <a:lstStyle/>
          <a:p>
            <a:r>
              <a:rPr lang="es-MX" sz="4800" b="1" dirty="0">
                <a:solidFill>
                  <a:schemeClr val="tx2">
                    <a:lumMod val="50000"/>
                  </a:schemeClr>
                </a:solidFill>
                <a:effectLst>
                  <a:outerShdw blurRad="38100" dist="38100" dir="2700000" algn="tl">
                    <a:srgbClr val="000000">
                      <a:alpha val="43137"/>
                    </a:srgbClr>
                  </a:outerShdw>
                </a:effectLst>
              </a:rPr>
              <a:t>Secretaria de Salud del Estado de Chihuahua</a:t>
            </a:r>
          </a:p>
        </p:txBody>
      </p:sp>
      <p:sp>
        <p:nvSpPr>
          <p:cNvPr id="3" name="Subtítulo 2"/>
          <p:cNvSpPr>
            <a:spLocks noGrp="1"/>
          </p:cNvSpPr>
          <p:nvPr>
            <p:ph type="subTitle" idx="1"/>
          </p:nvPr>
        </p:nvSpPr>
        <p:spPr>
          <a:xfrm>
            <a:off x="3560806" y="5854263"/>
            <a:ext cx="5498528" cy="684649"/>
          </a:xfrm>
        </p:spPr>
        <p:txBody>
          <a:bodyPr>
            <a:normAutofit/>
          </a:bodyPr>
          <a:lstStyle/>
          <a:p>
            <a:r>
              <a:rPr lang="es-MX" sz="2400" dirty="0"/>
              <a:t>Dr. Jesús Enrique </a:t>
            </a:r>
            <a:r>
              <a:rPr lang="es-MX" sz="2400" dirty="0" err="1"/>
              <a:t>Grajeda</a:t>
            </a:r>
            <a:r>
              <a:rPr lang="es-MX" sz="2400" dirty="0"/>
              <a:t> Herrera</a:t>
            </a:r>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1</a:t>
            </a:fld>
            <a:endParaRPr lang="es-MX" dirty="0">
              <a:solidFill>
                <a:prstClr val="black">
                  <a:tint val="75000"/>
                </a:prstClr>
              </a:solidFill>
            </a:endParaRPr>
          </a:p>
        </p:txBody>
      </p:sp>
      <p:pic>
        <p:nvPicPr>
          <p:cNvPr id="5" name="Imagen 4"/>
          <p:cNvPicPr>
            <a:picLocks noChangeAspect="1"/>
          </p:cNvPicPr>
          <p:nvPr/>
        </p:nvPicPr>
        <p:blipFill>
          <a:blip r:embed="rId2"/>
          <a:stretch>
            <a:fillRect/>
          </a:stretch>
        </p:blipFill>
        <p:spPr>
          <a:xfrm>
            <a:off x="169333" y="5397328"/>
            <a:ext cx="2698794" cy="1141584"/>
          </a:xfrm>
          <a:prstGeom prst="rect">
            <a:avLst/>
          </a:prstGeom>
        </p:spPr>
      </p:pic>
    </p:spTree>
    <p:extLst>
      <p:ext uri="{BB962C8B-B14F-4D97-AF65-F5344CB8AC3E}">
        <p14:creationId xmlns:p14="http://schemas.microsoft.com/office/powerpoint/2010/main" val="96842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358780-9E03-5646-9E9F-999506BF26AA}"/>
              </a:ext>
            </a:extLst>
          </p:cNvPr>
          <p:cNvSpPr>
            <a:spLocks noGrp="1"/>
          </p:cNvSpPr>
          <p:nvPr>
            <p:ph type="title"/>
          </p:nvPr>
        </p:nvSpPr>
        <p:spPr>
          <a:xfrm>
            <a:off x="586316" y="309828"/>
            <a:ext cx="7886700" cy="994172"/>
          </a:xfrm>
        </p:spPr>
        <p:txBody>
          <a:bodyPr>
            <a:normAutofit/>
          </a:bodyPr>
          <a:lstStyle/>
          <a:p>
            <a:r>
              <a:rPr lang="es-MX" b="1" dirty="0">
                <a:solidFill>
                  <a:schemeClr val="tx2">
                    <a:lumMod val="50000"/>
                  </a:schemeClr>
                </a:solidFill>
                <a:effectLst>
                  <a:outerShdw blurRad="38100" dist="38100" dir="2700000" algn="tl">
                    <a:srgbClr val="000000">
                      <a:alpha val="43137"/>
                    </a:srgbClr>
                  </a:outerShdw>
                </a:effectLst>
              </a:rPr>
              <a:t>Infraestructura Segundo Nivel</a:t>
            </a:r>
          </a:p>
        </p:txBody>
      </p:sp>
      <p:graphicFrame>
        <p:nvGraphicFramePr>
          <p:cNvPr id="4" name="Marcador de contenido 3">
            <a:extLst>
              <a:ext uri="{FF2B5EF4-FFF2-40B4-BE49-F238E27FC236}">
                <a16:creationId xmlns:a16="http://schemas.microsoft.com/office/drawing/2014/main" xmlns="" id="{6A61E2A5-4D28-E941-98E7-1BDE3CBBD30D}"/>
              </a:ext>
            </a:extLst>
          </p:cNvPr>
          <p:cNvGraphicFramePr>
            <a:graphicFrameLocks noGrp="1"/>
          </p:cNvGraphicFramePr>
          <p:nvPr>
            <p:ph idx="1"/>
            <p:extLst>
              <p:ext uri="{D42A27DB-BD31-4B8C-83A1-F6EECF244321}">
                <p14:modId xmlns:p14="http://schemas.microsoft.com/office/powerpoint/2010/main" val="2602870792"/>
              </p:ext>
            </p:extLst>
          </p:nvPr>
        </p:nvGraphicFramePr>
        <p:xfrm>
          <a:off x="586316" y="1701803"/>
          <a:ext cx="8058151" cy="4326465"/>
        </p:xfrm>
        <a:graphic>
          <a:graphicData uri="http://schemas.openxmlformats.org/drawingml/2006/table">
            <a:tbl>
              <a:tblPr firstRow="1" bandRow="1">
                <a:tableStyleId>{3B4B98B0-60AC-42C2-AFA5-B58CD77FA1E5}</a:tableStyleId>
              </a:tblPr>
              <a:tblGrid>
                <a:gridCol w="3024832">
                  <a:extLst>
                    <a:ext uri="{9D8B030D-6E8A-4147-A177-3AD203B41FA5}">
                      <a16:colId xmlns:a16="http://schemas.microsoft.com/office/drawing/2014/main" xmlns="" val="1386895383"/>
                    </a:ext>
                  </a:extLst>
                </a:gridCol>
                <a:gridCol w="1461160">
                  <a:extLst>
                    <a:ext uri="{9D8B030D-6E8A-4147-A177-3AD203B41FA5}">
                      <a16:colId xmlns:a16="http://schemas.microsoft.com/office/drawing/2014/main" xmlns="" val="2770978058"/>
                    </a:ext>
                  </a:extLst>
                </a:gridCol>
                <a:gridCol w="1917004">
                  <a:extLst>
                    <a:ext uri="{9D8B030D-6E8A-4147-A177-3AD203B41FA5}">
                      <a16:colId xmlns:a16="http://schemas.microsoft.com/office/drawing/2014/main" xmlns="" val="3869725681"/>
                    </a:ext>
                  </a:extLst>
                </a:gridCol>
                <a:gridCol w="1655155">
                  <a:extLst>
                    <a:ext uri="{9D8B030D-6E8A-4147-A177-3AD203B41FA5}">
                      <a16:colId xmlns:a16="http://schemas.microsoft.com/office/drawing/2014/main" xmlns="" val="578202334"/>
                    </a:ext>
                  </a:extLst>
                </a:gridCol>
              </a:tblGrid>
              <a:tr h="647498">
                <a:tc>
                  <a:txBody>
                    <a:bodyPr/>
                    <a:lstStyle/>
                    <a:p>
                      <a:r>
                        <a:rPr lang="es-MX" sz="2400" dirty="0"/>
                        <a:t>Unidad</a:t>
                      </a:r>
                    </a:p>
                  </a:txBody>
                  <a:tcPr marL="82830" marR="82830" marT="41415" marB="41415"/>
                </a:tc>
                <a:tc>
                  <a:txBody>
                    <a:bodyPr/>
                    <a:lstStyle/>
                    <a:p>
                      <a:r>
                        <a:rPr lang="es-MX" sz="2400"/>
                        <a:t>SSCH</a:t>
                      </a:r>
                    </a:p>
                  </a:txBody>
                  <a:tcPr marL="82830" marR="82830" marT="41415" marB="41415"/>
                </a:tc>
                <a:tc>
                  <a:txBody>
                    <a:bodyPr/>
                    <a:lstStyle/>
                    <a:p>
                      <a:r>
                        <a:rPr lang="es-MX" sz="2400"/>
                        <a:t>ICHISAL</a:t>
                      </a:r>
                    </a:p>
                  </a:txBody>
                  <a:tcPr marL="82830" marR="82830" marT="41415" marB="41415"/>
                </a:tc>
                <a:tc>
                  <a:txBody>
                    <a:bodyPr/>
                    <a:lstStyle/>
                    <a:p>
                      <a:r>
                        <a:rPr lang="es-MX" sz="2400" dirty="0"/>
                        <a:t>TOTAL</a:t>
                      </a:r>
                    </a:p>
                  </a:txBody>
                  <a:tcPr marL="82830" marR="82830" marT="41415" marB="41415"/>
                </a:tc>
                <a:extLst>
                  <a:ext uri="{0D108BD9-81ED-4DB2-BD59-A6C34878D82A}">
                    <a16:rowId xmlns:a16="http://schemas.microsoft.com/office/drawing/2014/main" xmlns="" val="68435910"/>
                  </a:ext>
                </a:extLst>
              </a:tr>
              <a:tr h="647498">
                <a:tc>
                  <a:txBody>
                    <a:bodyPr/>
                    <a:lstStyle/>
                    <a:p>
                      <a:r>
                        <a:rPr lang="es-MX" sz="2000" dirty="0"/>
                        <a:t>Hospital General</a:t>
                      </a:r>
                    </a:p>
                  </a:txBody>
                  <a:tcPr marL="82830" marR="82830" marT="41415" marB="41415"/>
                </a:tc>
                <a:tc>
                  <a:txBody>
                    <a:bodyPr/>
                    <a:lstStyle/>
                    <a:p>
                      <a:r>
                        <a:rPr lang="es-MX" sz="2000" dirty="0"/>
                        <a:t>4</a:t>
                      </a:r>
                    </a:p>
                  </a:txBody>
                  <a:tcPr marL="82830" marR="82830" marT="41415" marB="41415"/>
                </a:tc>
                <a:tc>
                  <a:txBody>
                    <a:bodyPr/>
                    <a:lstStyle/>
                    <a:p>
                      <a:r>
                        <a:rPr lang="es-MX" sz="2000" dirty="0"/>
                        <a:t>4</a:t>
                      </a:r>
                    </a:p>
                  </a:txBody>
                  <a:tcPr marL="82830" marR="82830" marT="41415" marB="41415"/>
                </a:tc>
                <a:tc>
                  <a:txBody>
                    <a:bodyPr/>
                    <a:lstStyle/>
                    <a:p>
                      <a:r>
                        <a:rPr lang="es-MX" sz="2000"/>
                        <a:t>8</a:t>
                      </a:r>
                    </a:p>
                  </a:txBody>
                  <a:tcPr marL="82830" marR="82830" marT="41415" marB="41415"/>
                </a:tc>
                <a:extLst>
                  <a:ext uri="{0D108BD9-81ED-4DB2-BD59-A6C34878D82A}">
                    <a16:rowId xmlns:a16="http://schemas.microsoft.com/office/drawing/2014/main" xmlns="" val="1200750151"/>
                  </a:ext>
                </a:extLst>
              </a:tr>
              <a:tr h="1088975">
                <a:tc>
                  <a:txBody>
                    <a:bodyPr/>
                    <a:lstStyle/>
                    <a:p>
                      <a:r>
                        <a:rPr lang="es-MX" sz="2000"/>
                        <a:t>Hospital de Gineco obstetricia</a:t>
                      </a:r>
                    </a:p>
                  </a:txBody>
                  <a:tcPr marL="82830" marR="82830" marT="41415" marB="41415"/>
                </a:tc>
                <a:tc>
                  <a:txBody>
                    <a:bodyPr/>
                    <a:lstStyle/>
                    <a:p>
                      <a:r>
                        <a:rPr lang="es-MX" sz="2000"/>
                        <a:t>0</a:t>
                      </a:r>
                    </a:p>
                  </a:txBody>
                  <a:tcPr marL="82830" marR="82830" marT="41415" marB="41415"/>
                </a:tc>
                <a:tc>
                  <a:txBody>
                    <a:bodyPr/>
                    <a:lstStyle/>
                    <a:p>
                      <a:r>
                        <a:rPr lang="es-MX" sz="2000" dirty="0"/>
                        <a:t>3</a:t>
                      </a:r>
                    </a:p>
                  </a:txBody>
                  <a:tcPr marL="82830" marR="82830" marT="41415" marB="41415"/>
                </a:tc>
                <a:tc>
                  <a:txBody>
                    <a:bodyPr/>
                    <a:lstStyle/>
                    <a:p>
                      <a:r>
                        <a:rPr lang="es-MX" sz="2000" dirty="0"/>
                        <a:t>3</a:t>
                      </a:r>
                    </a:p>
                  </a:txBody>
                  <a:tcPr marL="82830" marR="82830" marT="41415" marB="41415"/>
                </a:tc>
                <a:extLst>
                  <a:ext uri="{0D108BD9-81ED-4DB2-BD59-A6C34878D82A}">
                    <a16:rowId xmlns:a16="http://schemas.microsoft.com/office/drawing/2014/main" xmlns="" val="1054685428"/>
                  </a:ext>
                </a:extLst>
              </a:tr>
              <a:tr h="647498">
                <a:tc>
                  <a:txBody>
                    <a:bodyPr/>
                    <a:lstStyle/>
                    <a:p>
                      <a:r>
                        <a:rPr lang="es-MX" sz="2000"/>
                        <a:t>Hospital Infantil</a:t>
                      </a:r>
                    </a:p>
                  </a:txBody>
                  <a:tcPr marL="82830" marR="82830" marT="41415" marB="41415"/>
                </a:tc>
                <a:tc>
                  <a:txBody>
                    <a:bodyPr/>
                    <a:lstStyle/>
                    <a:p>
                      <a:r>
                        <a:rPr lang="es-MX" sz="2000"/>
                        <a:t>1</a:t>
                      </a:r>
                    </a:p>
                  </a:txBody>
                  <a:tcPr marL="82830" marR="82830" marT="41415" marB="41415"/>
                </a:tc>
                <a:tc>
                  <a:txBody>
                    <a:bodyPr/>
                    <a:lstStyle/>
                    <a:p>
                      <a:r>
                        <a:rPr lang="es-MX" sz="2000"/>
                        <a:t>1</a:t>
                      </a:r>
                    </a:p>
                  </a:txBody>
                  <a:tcPr marL="82830" marR="82830" marT="41415" marB="41415"/>
                </a:tc>
                <a:tc>
                  <a:txBody>
                    <a:bodyPr/>
                    <a:lstStyle/>
                    <a:p>
                      <a:r>
                        <a:rPr lang="es-MX" sz="2000" dirty="0"/>
                        <a:t>2</a:t>
                      </a:r>
                    </a:p>
                  </a:txBody>
                  <a:tcPr marL="82830" marR="82830" marT="41415" marB="41415"/>
                </a:tc>
                <a:extLst>
                  <a:ext uri="{0D108BD9-81ED-4DB2-BD59-A6C34878D82A}">
                    <a16:rowId xmlns:a16="http://schemas.microsoft.com/office/drawing/2014/main" xmlns="" val="144205422"/>
                  </a:ext>
                </a:extLst>
              </a:tr>
              <a:tr h="647498">
                <a:tc>
                  <a:txBody>
                    <a:bodyPr/>
                    <a:lstStyle/>
                    <a:p>
                      <a:r>
                        <a:rPr lang="es-MX" sz="2000"/>
                        <a:t>Hospital Psiquiátrico</a:t>
                      </a:r>
                    </a:p>
                  </a:txBody>
                  <a:tcPr marL="82830" marR="82830" marT="41415" marB="41415"/>
                </a:tc>
                <a:tc>
                  <a:txBody>
                    <a:bodyPr/>
                    <a:lstStyle/>
                    <a:p>
                      <a:r>
                        <a:rPr lang="es-MX" sz="2000"/>
                        <a:t>0</a:t>
                      </a:r>
                    </a:p>
                  </a:txBody>
                  <a:tcPr marL="82830" marR="82830" marT="41415" marB="41415"/>
                </a:tc>
                <a:tc>
                  <a:txBody>
                    <a:bodyPr/>
                    <a:lstStyle/>
                    <a:p>
                      <a:r>
                        <a:rPr lang="es-MX" sz="2000"/>
                        <a:t>2</a:t>
                      </a:r>
                    </a:p>
                  </a:txBody>
                  <a:tcPr marL="82830" marR="82830" marT="41415" marB="41415"/>
                </a:tc>
                <a:tc>
                  <a:txBody>
                    <a:bodyPr/>
                    <a:lstStyle/>
                    <a:p>
                      <a:r>
                        <a:rPr lang="es-MX" sz="2000" dirty="0"/>
                        <a:t>2</a:t>
                      </a:r>
                    </a:p>
                  </a:txBody>
                  <a:tcPr marL="82830" marR="82830" marT="41415" marB="41415"/>
                </a:tc>
                <a:extLst>
                  <a:ext uri="{0D108BD9-81ED-4DB2-BD59-A6C34878D82A}">
                    <a16:rowId xmlns:a16="http://schemas.microsoft.com/office/drawing/2014/main" xmlns="" val="1855950101"/>
                  </a:ext>
                </a:extLst>
              </a:tr>
              <a:tr h="647498">
                <a:tc>
                  <a:txBody>
                    <a:bodyPr/>
                    <a:lstStyle/>
                    <a:p>
                      <a:r>
                        <a:rPr lang="es-MX" sz="2000" dirty="0"/>
                        <a:t>Hospital comunitario</a:t>
                      </a:r>
                    </a:p>
                  </a:txBody>
                  <a:tcPr marL="82830" marR="82830" marT="41415" marB="41415"/>
                </a:tc>
                <a:tc>
                  <a:txBody>
                    <a:bodyPr/>
                    <a:lstStyle/>
                    <a:p>
                      <a:r>
                        <a:rPr lang="es-MX" sz="2000"/>
                        <a:t>4</a:t>
                      </a:r>
                    </a:p>
                  </a:txBody>
                  <a:tcPr marL="82830" marR="82830" marT="41415" marB="41415"/>
                </a:tc>
                <a:tc>
                  <a:txBody>
                    <a:bodyPr/>
                    <a:lstStyle/>
                    <a:p>
                      <a:r>
                        <a:rPr lang="es-MX" sz="2000"/>
                        <a:t>0</a:t>
                      </a:r>
                    </a:p>
                  </a:txBody>
                  <a:tcPr marL="82830" marR="82830" marT="41415" marB="41415"/>
                </a:tc>
                <a:tc>
                  <a:txBody>
                    <a:bodyPr/>
                    <a:lstStyle/>
                    <a:p>
                      <a:r>
                        <a:rPr lang="es-MX" sz="2000" dirty="0"/>
                        <a:t>4</a:t>
                      </a:r>
                    </a:p>
                  </a:txBody>
                  <a:tcPr marL="82830" marR="82830" marT="41415" marB="41415"/>
                </a:tc>
                <a:extLst>
                  <a:ext uri="{0D108BD9-81ED-4DB2-BD59-A6C34878D82A}">
                    <a16:rowId xmlns:a16="http://schemas.microsoft.com/office/drawing/2014/main" xmlns="" val="2907118557"/>
                  </a:ext>
                </a:extLst>
              </a:tr>
            </a:tbl>
          </a:graphicData>
        </a:graphic>
      </p:graphicFrame>
      <p:sp>
        <p:nvSpPr>
          <p:cNvPr id="3" name="CuadroTexto 2"/>
          <p:cNvSpPr txBox="1"/>
          <p:nvPr/>
        </p:nvSpPr>
        <p:spPr>
          <a:xfrm>
            <a:off x="2939969" y="6028268"/>
            <a:ext cx="5312779"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sz="3200" b="1" dirty="0">
                <a:solidFill>
                  <a:schemeClr val="tx1"/>
                </a:solidFill>
              </a:rPr>
              <a:t>19 Unidades de Segundo Nivel</a:t>
            </a:r>
          </a:p>
        </p:txBody>
      </p:sp>
    </p:spTree>
    <p:extLst>
      <p:ext uri="{BB962C8B-B14F-4D97-AF65-F5344CB8AC3E}">
        <p14:creationId xmlns:p14="http://schemas.microsoft.com/office/powerpoint/2010/main" val="112201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9036" y="202958"/>
            <a:ext cx="4968411" cy="646331"/>
          </a:xfrm>
          <a:prstGeom prst="rect">
            <a:avLst/>
          </a:prstGeom>
          <a:noFill/>
        </p:spPr>
        <p:txBody>
          <a:bodyPr wrap="none" rtlCol="0">
            <a:spAutoFit/>
          </a:bodyPr>
          <a:lstStyle/>
          <a:p>
            <a:r>
              <a:rPr lang="es-MX" sz="3600" b="1" dirty="0">
                <a:solidFill>
                  <a:schemeClr val="tx2">
                    <a:lumMod val="50000"/>
                  </a:schemeClr>
                </a:solidFill>
                <a:effectLst>
                  <a:outerShdw blurRad="38100" dist="38100" dir="2700000" algn="tl">
                    <a:srgbClr val="000000">
                      <a:alpha val="43137"/>
                    </a:srgbClr>
                  </a:outerShdw>
                </a:effectLst>
              </a:rPr>
              <a:t>Obras de Infraestructura </a:t>
            </a:r>
          </a:p>
        </p:txBody>
      </p:sp>
      <p:sp>
        <p:nvSpPr>
          <p:cNvPr id="2" name="CuadroTexto 1"/>
          <p:cNvSpPr txBox="1"/>
          <p:nvPr/>
        </p:nvSpPr>
        <p:spPr>
          <a:xfrm>
            <a:off x="601884" y="919491"/>
            <a:ext cx="8193202"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sz="2800" b="1" dirty="0">
                <a:solidFill>
                  <a:schemeClr val="tx1"/>
                </a:solidFill>
              </a:rPr>
              <a:t>94 millones de pesos en 104 unidades de primer nivel y 8 hospitales</a:t>
            </a:r>
          </a:p>
        </p:txBody>
      </p:sp>
      <p:pic>
        <p:nvPicPr>
          <p:cNvPr id="7" name="Imagen 6"/>
          <p:cNvPicPr>
            <a:picLocks noChangeAspect="1"/>
          </p:cNvPicPr>
          <p:nvPr/>
        </p:nvPicPr>
        <p:blipFill>
          <a:blip r:embed="rId2"/>
          <a:stretch>
            <a:fillRect/>
          </a:stretch>
        </p:blipFill>
        <p:spPr>
          <a:xfrm>
            <a:off x="0" y="1918851"/>
            <a:ext cx="8970380" cy="4614313"/>
          </a:xfrm>
          <a:prstGeom prst="rect">
            <a:avLst/>
          </a:prstGeom>
        </p:spPr>
      </p:pic>
    </p:spTree>
    <p:extLst>
      <p:ext uri="{BB962C8B-B14F-4D97-AF65-F5344CB8AC3E}">
        <p14:creationId xmlns:p14="http://schemas.microsoft.com/office/powerpoint/2010/main" val="120776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Infraestructura</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237899193"/>
              </p:ext>
            </p:extLst>
          </p:nvPr>
        </p:nvGraphicFramePr>
        <p:xfrm>
          <a:off x="457199" y="1504710"/>
          <a:ext cx="8327985" cy="4734044"/>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12</a:t>
            </a:fld>
            <a:endParaRPr lang="es-MX" dirty="0">
              <a:solidFill>
                <a:prstClr val="black">
                  <a:tint val="75000"/>
                </a:prstClr>
              </a:solidFill>
            </a:endParaRPr>
          </a:p>
        </p:txBody>
      </p:sp>
    </p:spTree>
    <p:extLst>
      <p:ext uri="{BB962C8B-B14F-4D97-AF65-F5344CB8AC3E}">
        <p14:creationId xmlns:p14="http://schemas.microsoft.com/office/powerpoint/2010/main" val="342117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167"/>
            <a:ext cx="8229600" cy="1143000"/>
          </a:xfrm>
        </p:spPr>
        <p:txBody>
          <a:bodyPr/>
          <a:lstStyle/>
          <a:p>
            <a:r>
              <a:rPr lang="es-MX" b="1" dirty="0">
                <a:solidFill>
                  <a:schemeClr val="accent1">
                    <a:lumMod val="50000"/>
                  </a:schemeClr>
                </a:solidFill>
                <a:effectLst>
                  <a:outerShdw blurRad="38100" dist="38100" dir="2700000" algn="tl">
                    <a:srgbClr val="000000">
                      <a:alpha val="43137"/>
                    </a:srgbClr>
                  </a:outerShdw>
                </a:effectLst>
              </a:rPr>
              <a:t>Equipamiento</a:t>
            </a:r>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13</a:t>
            </a:fld>
            <a:endParaRPr lang="es-MX" dirty="0">
              <a:solidFill>
                <a:prstClr val="black">
                  <a:tint val="75000"/>
                </a:prstClr>
              </a:solidFill>
            </a:endParaRPr>
          </a:p>
        </p:txBody>
      </p:sp>
      <p:pic>
        <p:nvPicPr>
          <p:cNvPr id="5" name="Marcador de contenido 4"/>
          <p:cNvPicPr>
            <a:picLocks noGrp="1" noChangeAspect="1"/>
          </p:cNvPicPr>
          <p:nvPr>
            <p:ph idx="1"/>
          </p:nvPr>
        </p:nvPicPr>
        <p:blipFill>
          <a:blip r:embed="rId2"/>
          <a:stretch>
            <a:fillRect/>
          </a:stretch>
        </p:blipFill>
        <p:spPr>
          <a:xfrm>
            <a:off x="172277" y="1151455"/>
            <a:ext cx="8821252" cy="5204896"/>
          </a:xfrm>
          <a:prstGeom prst="rect">
            <a:avLst/>
          </a:prstGeom>
        </p:spPr>
      </p:pic>
    </p:spTree>
    <p:extLst>
      <p:ext uri="{BB962C8B-B14F-4D97-AF65-F5344CB8AC3E}">
        <p14:creationId xmlns:p14="http://schemas.microsoft.com/office/powerpoint/2010/main" val="23296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tx2">
                    <a:lumMod val="50000"/>
                  </a:schemeClr>
                </a:solidFill>
                <a:effectLst>
                  <a:outerShdw blurRad="38100" dist="38100" dir="2700000" algn="tl">
                    <a:srgbClr val="000000">
                      <a:alpha val="43137"/>
                    </a:srgbClr>
                  </a:outerShdw>
                </a:effectLst>
              </a:rPr>
              <a:t>Inversión en Equipamiento</a:t>
            </a:r>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14</a:t>
            </a:fld>
            <a:endParaRPr lang="es-MX" dirty="0">
              <a:solidFill>
                <a:prstClr val="black">
                  <a:tint val="75000"/>
                </a:prstClr>
              </a:solidFill>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29483977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42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tx2">
                    <a:lumMod val="50000"/>
                  </a:schemeClr>
                </a:solidFill>
                <a:effectLst>
                  <a:outerShdw blurRad="38100" dist="38100" dir="2700000" algn="tl">
                    <a:srgbClr val="000000">
                      <a:alpha val="43137"/>
                    </a:srgbClr>
                  </a:outerShdw>
                </a:effectLst>
              </a:rPr>
              <a:t>Licitaciones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99758926"/>
              </p:ext>
            </p:extLst>
          </p:nvPr>
        </p:nvGraphicFramePr>
        <p:xfrm>
          <a:off x="457200" y="2267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15</a:t>
            </a:fld>
            <a:endParaRPr lang="es-MX" dirty="0">
              <a:solidFill>
                <a:prstClr val="black">
                  <a:tint val="75000"/>
                </a:prstClr>
              </a:solidFill>
            </a:endParaRPr>
          </a:p>
        </p:txBody>
      </p:sp>
      <p:sp>
        <p:nvSpPr>
          <p:cNvPr id="3" name="Rectángulo 2"/>
          <p:cNvSpPr/>
          <p:nvPr/>
        </p:nvSpPr>
        <p:spPr>
          <a:xfrm>
            <a:off x="457201" y="1647825"/>
            <a:ext cx="8025062" cy="954107"/>
          </a:xfrm>
          <a:prstGeom prst="rect">
            <a:avLst/>
          </a:prstGeom>
        </p:spPr>
        <p:txBody>
          <a:bodyPr wrap="square">
            <a:spAutoFit/>
          </a:bodyPr>
          <a:lstStyle/>
          <a:p>
            <a:r>
              <a:rPr lang="es-MX" sz="2800" b="1" dirty="0"/>
              <a:t>Transparencia en la adquisición de bienes y servicios. ( 6 licitaciones en 2016, 53 en 2017 y a la fecha 23)</a:t>
            </a:r>
          </a:p>
        </p:txBody>
      </p:sp>
      <p:sp>
        <p:nvSpPr>
          <p:cNvPr id="6" name="CuadroTexto 5"/>
          <p:cNvSpPr txBox="1"/>
          <p:nvPr/>
        </p:nvSpPr>
        <p:spPr>
          <a:xfrm>
            <a:off x="2372810" y="3368233"/>
            <a:ext cx="3923817"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rPr>
              <a:t>2018</a:t>
            </a:r>
          </a:p>
        </p:txBody>
      </p:sp>
    </p:spTree>
    <p:extLst>
      <p:ext uri="{BB962C8B-B14F-4D97-AF65-F5344CB8AC3E}">
        <p14:creationId xmlns:p14="http://schemas.microsoft.com/office/powerpoint/2010/main" val="346425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380663"/>
            <a:ext cx="1944214" cy="1488497"/>
          </a:xfrm>
          <a:prstGeom prst="rect">
            <a:avLst/>
          </a:prstGeom>
        </p:spPr>
      </p:pic>
      <p:sp>
        <p:nvSpPr>
          <p:cNvPr id="7" name="AutoShape 8" descr="Resultado de imagen para centralizado ico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3" name="2 Grupo"/>
          <p:cNvGrpSpPr/>
          <p:nvPr/>
        </p:nvGrpSpPr>
        <p:grpSpPr>
          <a:xfrm>
            <a:off x="3275856" y="2924944"/>
            <a:ext cx="4923685" cy="2736304"/>
            <a:chOff x="3824778" y="3789040"/>
            <a:chExt cx="4923685" cy="2736304"/>
          </a:xfrm>
        </p:grpSpPr>
        <p:graphicFrame>
          <p:nvGraphicFramePr>
            <p:cNvPr id="2" name="1 Diagrama"/>
            <p:cNvGraphicFramePr/>
            <p:nvPr>
              <p:extLst/>
            </p:nvPr>
          </p:nvGraphicFramePr>
          <p:xfrm>
            <a:off x="3824778" y="3789040"/>
            <a:ext cx="4923685"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6" name="Picture 2">
              <a:hlinkClick r:id="" action="ppaction://noaction"/>
            </p:cNvPr>
            <p:cNvPicPr>
              <a:picLocks noChangeAspect="1" noChangeArrowheads="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89831" l="9701" r="89552"/>
                      </a14:imgEffect>
                    </a14:imgLayer>
                  </a14:imgProps>
                </a:ext>
                <a:ext uri="{28A0092B-C50C-407E-A947-70E740481C1C}">
                  <a14:useLocalDpi xmlns:a14="http://schemas.microsoft.com/office/drawing/2010/main" val="0"/>
                </a:ext>
              </a:extLst>
            </a:blip>
            <a:srcRect/>
            <a:stretch>
              <a:fillRect/>
            </a:stretch>
          </p:blipFill>
          <p:spPr bwMode="auto">
            <a:xfrm>
              <a:off x="3969077" y="5740712"/>
              <a:ext cx="559134" cy="49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4872" y="4102409"/>
              <a:ext cx="527545" cy="527545"/>
            </a:xfrm>
            <a:prstGeom prst="rect">
              <a:avLst/>
            </a:prstGeom>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94195" y="4941889"/>
              <a:ext cx="449813" cy="43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 name="82 CuadroTexto"/>
          <p:cNvSpPr txBox="1"/>
          <p:nvPr/>
        </p:nvSpPr>
        <p:spPr>
          <a:xfrm>
            <a:off x="2355589" y="2289636"/>
            <a:ext cx="184731" cy="369332"/>
          </a:xfrm>
          <a:prstGeom prst="rect">
            <a:avLst/>
          </a:prstGeom>
          <a:noFill/>
        </p:spPr>
        <p:txBody>
          <a:bodyPr wrap="none" rtlCol="0">
            <a:spAutoFit/>
          </a:bodyPr>
          <a:lstStyle/>
          <a:p>
            <a:endParaRPr lang="es-MX" dirty="0"/>
          </a:p>
        </p:txBody>
      </p:sp>
      <p:sp>
        <p:nvSpPr>
          <p:cNvPr id="87" name="Rectángulo 7"/>
          <p:cNvSpPr/>
          <p:nvPr/>
        </p:nvSpPr>
        <p:spPr>
          <a:xfrm>
            <a:off x="266217" y="1180617"/>
            <a:ext cx="8773611" cy="5197033"/>
          </a:xfrm>
          <a:prstGeom prst="rect">
            <a:avLst/>
          </a:prstGeom>
          <a:no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solidFill>
                <a:schemeClr val="accent1">
                  <a:lumMod val="50000"/>
                </a:schemeClr>
              </a:solidFill>
            </a:endParaRPr>
          </a:p>
        </p:txBody>
      </p:sp>
      <p:sp>
        <p:nvSpPr>
          <p:cNvPr id="89" name="Rectángulo redondeado 6"/>
          <p:cNvSpPr/>
          <p:nvPr/>
        </p:nvSpPr>
        <p:spPr>
          <a:xfrm>
            <a:off x="701709" y="1387418"/>
            <a:ext cx="5166435" cy="3192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Verdana" pitchFamily="34" charset="0"/>
                <a:ea typeface="Verdana" pitchFamily="34" charset="0"/>
              </a:rPr>
              <a:t>¿Qué es el  Expediente Clínico Integral (ECI)?</a:t>
            </a:r>
          </a:p>
        </p:txBody>
      </p:sp>
      <p:sp>
        <p:nvSpPr>
          <p:cNvPr id="90" name="Rectángulo 8"/>
          <p:cNvSpPr/>
          <p:nvPr/>
        </p:nvSpPr>
        <p:spPr>
          <a:xfrm>
            <a:off x="864064" y="1919940"/>
            <a:ext cx="7164319" cy="1341457"/>
          </a:xfrm>
          <a:prstGeom prst="rect">
            <a:avLst/>
          </a:prstGeom>
        </p:spPr>
        <p:txBody>
          <a:bodyPr wrap="square">
            <a:spAutoFit/>
          </a:bodyPr>
          <a:lstStyle/>
          <a:p>
            <a:pPr algn="just">
              <a:lnSpc>
                <a:spcPct val="150000"/>
              </a:lnSpc>
            </a:pPr>
            <a:r>
              <a:rPr lang="es-MX" sz="1400" b="1" dirty="0">
                <a:latin typeface="Verdana" pitchFamily="34" charset="0"/>
                <a:ea typeface="Verdana" pitchFamily="34" charset="0"/>
              </a:rPr>
              <a:t>El Expediente Clínico Integral (ECI), es un sistema web centralizado, cuyo principal objetivo es tener un expediente clínico único de cada paciente, para que sea accesible en todo momento para todas las unidades de salud.</a:t>
            </a:r>
          </a:p>
        </p:txBody>
      </p:sp>
      <p:sp>
        <p:nvSpPr>
          <p:cNvPr id="13" name="Rectángulo 60"/>
          <p:cNvSpPr/>
          <p:nvPr/>
        </p:nvSpPr>
        <p:spPr>
          <a:xfrm>
            <a:off x="701709" y="50603"/>
            <a:ext cx="8105407" cy="1323439"/>
          </a:xfrm>
          <a:prstGeom prst="rect">
            <a:avLst/>
          </a:prstGeom>
          <a:noFill/>
        </p:spPr>
        <p:txBody>
          <a:bodyPr wrap="square" lIns="91440" tIns="45720" rIns="91440" bIns="45720">
            <a:spAutoFit/>
          </a:bodyPr>
          <a:lstStyle/>
          <a:p>
            <a:pPr algn="ctr"/>
            <a:r>
              <a:rPr lang="es-ES" sz="4000" b="1" dirty="0">
                <a:ln w="0"/>
                <a:solidFill>
                  <a:srgbClr val="002060"/>
                </a:solidFill>
                <a:effectLst>
                  <a:outerShdw blurRad="38100" dist="19050" dir="2700000" algn="tl" rotWithShape="0">
                    <a:prstClr val="black">
                      <a:alpha val="40000"/>
                    </a:prstClr>
                  </a:outerShdw>
                </a:effectLst>
              </a:rPr>
              <a:t>Sistema Integral de Información en Salud (SIISA)</a:t>
            </a:r>
          </a:p>
        </p:txBody>
      </p:sp>
    </p:spTree>
    <p:extLst>
      <p:ext uri="{BB962C8B-B14F-4D97-AF65-F5344CB8AC3E}">
        <p14:creationId xmlns:p14="http://schemas.microsoft.com/office/powerpoint/2010/main" val="2857974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02917" y="2361644"/>
            <a:ext cx="184731" cy="400110"/>
          </a:xfrm>
          <a:prstGeom prst="rect">
            <a:avLst/>
          </a:prstGeom>
          <a:noFill/>
        </p:spPr>
        <p:txBody>
          <a:bodyPr wrap="none" rtlCol="0">
            <a:spAutoFit/>
          </a:bodyPr>
          <a:lstStyle/>
          <a:p>
            <a:endParaRPr lang="es-MX" sz="2000" dirty="0"/>
          </a:p>
        </p:txBody>
      </p:sp>
      <p:sp>
        <p:nvSpPr>
          <p:cNvPr id="28" name="Rectángulo 60"/>
          <p:cNvSpPr/>
          <p:nvPr/>
        </p:nvSpPr>
        <p:spPr>
          <a:xfrm>
            <a:off x="1539402" y="151371"/>
            <a:ext cx="6697051" cy="707886"/>
          </a:xfrm>
          <a:prstGeom prst="rect">
            <a:avLst/>
          </a:prstGeom>
          <a:noFill/>
        </p:spPr>
        <p:txBody>
          <a:bodyPr wrap="square" lIns="91440" tIns="45720" rIns="91440" bIns="45720">
            <a:spAutoFit/>
          </a:bodyPr>
          <a:lstStyle/>
          <a:p>
            <a:pPr algn="ctr"/>
            <a:r>
              <a:rPr lang="es-ES" sz="4000" b="1" dirty="0">
                <a:ln w="0"/>
                <a:solidFill>
                  <a:srgbClr val="002060"/>
                </a:solidFill>
                <a:effectLst>
                  <a:outerShdw blurRad="38100" dist="19050" dir="2700000" algn="tl" rotWithShape="0">
                    <a:prstClr val="black">
                      <a:alpha val="40000"/>
                    </a:prstClr>
                  </a:outerShdw>
                </a:effectLst>
              </a:rPr>
              <a:t>Expediente Clínico Integral</a:t>
            </a:r>
          </a:p>
        </p:txBody>
      </p:sp>
      <p:sp>
        <p:nvSpPr>
          <p:cNvPr id="14" name="Disco magnético 7"/>
          <p:cNvSpPr/>
          <p:nvPr/>
        </p:nvSpPr>
        <p:spPr>
          <a:xfrm>
            <a:off x="2699792" y="3839508"/>
            <a:ext cx="1665312" cy="651630"/>
          </a:xfrm>
          <a:prstGeom prst="flowChartMagneticDisk">
            <a:avLst/>
          </a:prstGeom>
          <a:solidFill>
            <a:schemeClr val="accent5"/>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spc="300" dirty="0">
                <a:effectLst>
                  <a:outerShdw blurRad="38100" dist="38100" dir="2700000" algn="tl">
                    <a:srgbClr val="000000">
                      <a:alpha val="43137"/>
                    </a:srgbClr>
                  </a:outerShdw>
                </a:effectLst>
              </a:rPr>
              <a:t>HOSPITALARIA (HIS)</a:t>
            </a:r>
          </a:p>
        </p:txBody>
      </p:sp>
      <p:sp>
        <p:nvSpPr>
          <p:cNvPr id="16" name="Disco magnético 9"/>
          <p:cNvSpPr/>
          <p:nvPr/>
        </p:nvSpPr>
        <p:spPr>
          <a:xfrm>
            <a:off x="2706256" y="2687380"/>
            <a:ext cx="1665497" cy="651630"/>
          </a:xfrm>
          <a:prstGeom prst="flowChartMagneticDisk">
            <a:avLst/>
          </a:prstGeom>
          <a:solidFill>
            <a:srgbClr val="0070C0"/>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spc="300" dirty="0">
                <a:effectLst>
                  <a:outerShdw blurRad="38100" dist="38100" dir="2700000" algn="tl">
                    <a:srgbClr val="000000">
                      <a:alpha val="43137"/>
                    </a:srgbClr>
                  </a:outerShdw>
                </a:effectLst>
              </a:rPr>
              <a:t>CONSULTA EXTERNA</a:t>
            </a:r>
          </a:p>
        </p:txBody>
      </p:sp>
      <p:sp>
        <p:nvSpPr>
          <p:cNvPr id="21" name="20 CuadroTexto"/>
          <p:cNvSpPr txBox="1"/>
          <p:nvPr/>
        </p:nvSpPr>
        <p:spPr>
          <a:xfrm>
            <a:off x="587422" y="2898290"/>
            <a:ext cx="705034" cy="340519"/>
          </a:xfrm>
          <a:prstGeom prst="round2Diag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MX"/>
            </a:defPPr>
            <a:lvl1pPr algn="ctr">
              <a:defRPr sz="1400" b="1">
                <a:solidFill>
                  <a:schemeClr val="bg1"/>
                </a:solidFill>
                <a:latin typeface="Verdana" pitchFamily="34" charset="0"/>
                <a:ea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113</a:t>
            </a:r>
          </a:p>
        </p:txBody>
      </p:sp>
      <p:sp>
        <p:nvSpPr>
          <p:cNvPr id="22" name="21 CuadroTexto"/>
          <p:cNvSpPr txBox="1"/>
          <p:nvPr/>
        </p:nvSpPr>
        <p:spPr>
          <a:xfrm>
            <a:off x="1494006" y="2898290"/>
            <a:ext cx="558000" cy="340519"/>
          </a:xfrm>
          <a:prstGeom prst="round2Diag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MX"/>
            </a:defPPr>
            <a:lvl1pPr algn="ctr">
              <a:defRPr sz="1400" b="1">
                <a:solidFill>
                  <a:schemeClr val="bg1"/>
                </a:solidFill>
                <a:latin typeface="Verdana" pitchFamily="34" charset="0"/>
                <a:ea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13</a:t>
            </a:r>
          </a:p>
        </p:txBody>
      </p:sp>
      <p:sp>
        <p:nvSpPr>
          <p:cNvPr id="24" name="23 CuadroTexto"/>
          <p:cNvSpPr txBox="1"/>
          <p:nvPr/>
        </p:nvSpPr>
        <p:spPr>
          <a:xfrm>
            <a:off x="728730" y="4034849"/>
            <a:ext cx="558000" cy="340519"/>
          </a:xfrm>
          <a:prstGeom prst="round2Diag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MX"/>
            </a:defPPr>
            <a:lvl1pPr algn="ctr">
              <a:defRPr sz="1400" b="1">
                <a:solidFill>
                  <a:schemeClr val="bg1"/>
                </a:solidFill>
                <a:latin typeface="Verdana" pitchFamily="34" charset="0"/>
                <a:ea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5</a:t>
            </a:r>
          </a:p>
        </p:txBody>
      </p:sp>
      <p:sp>
        <p:nvSpPr>
          <p:cNvPr id="25" name="24 CuadroTexto"/>
          <p:cNvSpPr txBox="1"/>
          <p:nvPr/>
        </p:nvSpPr>
        <p:spPr>
          <a:xfrm flipH="1">
            <a:off x="927924" y="1196752"/>
            <a:ext cx="7614707" cy="400110"/>
          </a:xfrm>
          <a:prstGeom prst="rect">
            <a:avLst/>
          </a:prstGeom>
          <a:noFill/>
        </p:spPr>
        <p:txBody>
          <a:bodyPr wrap="square" rtlCol="0">
            <a:spAutoFit/>
          </a:bodyPr>
          <a:lstStyle/>
          <a:p>
            <a:pPr algn="ctr"/>
            <a:r>
              <a:rPr lang="es-MX" b="1" dirty="0">
                <a:solidFill>
                  <a:schemeClr val="tx2"/>
                </a:solidFill>
                <a:latin typeface="Verdana" pitchFamily="34" charset="0"/>
                <a:ea typeface="Verdana" pitchFamily="34" charset="0"/>
              </a:rPr>
              <a:t>Conceptualización del Expediente en</a:t>
            </a:r>
            <a:r>
              <a:rPr lang="es-MX" sz="2000" b="1" dirty="0">
                <a:solidFill>
                  <a:schemeClr val="tx2"/>
                </a:solidFill>
                <a:latin typeface="Verdana" pitchFamily="34" charset="0"/>
                <a:ea typeface="Verdana" pitchFamily="34" charset="0"/>
              </a:rPr>
              <a:t> 2 </a:t>
            </a:r>
            <a:r>
              <a:rPr lang="es-MX" b="1" dirty="0">
                <a:solidFill>
                  <a:schemeClr val="tx2"/>
                </a:solidFill>
                <a:latin typeface="Verdana" pitchFamily="34" charset="0"/>
                <a:ea typeface="Verdana" pitchFamily="34" charset="0"/>
              </a:rPr>
              <a:t>capas</a:t>
            </a:r>
          </a:p>
        </p:txBody>
      </p:sp>
      <p:sp>
        <p:nvSpPr>
          <p:cNvPr id="27" name="26 CuadroTexto"/>
          <p:cNvSpPr txBox="1"/>
          <p:nvPr/>
        </p:nvSpPr>
        <p:spPr>
          <a:xfrm>
            <a:off x="820191" y="2601394"/>
            <a:ext cx="604653" cy="261610"/>
          </a:xfrm>
          <a:prstGeom prst="rect">
            <a:avLst/>
          </a:prstGeom>
          <a:noFill/>
        </p:spPr>
        <p:txBody>
          <a:bodyPr wrap="none" rtlCol="0">
            <a:spAutoFit/>
          </a:bodyPr>
          <a:lstStyle/>
          <a:p>
            <a:r>
              <a:rPr lang="es-MX" sz="1100" b="1" dirty="0">
                <a:solidFill>
                  <a:schemeClr val="tx2"/>
                </a:solidFill>
              </a:rPr>
              <a:t>Online </a:t>
            </a:r>
          </a:p>
        </p:txBody>
      </p:sp>
      <p:sp>
        <p:nvSpPr>
          <p:cNvPr id="33" name="32 CuadroTexto"/>
          <p:cNvSpPr txBox="1"/>
          <p:nvPr/>
        </p:nvSpPr>
        <p:spPr>
          <a:xfrm>
            <a:off x="1445685" y="2601394"/>
            <a:ext cx="1305165" cy="261610"/>
          </a:xfrm>
          <a:prstGeom prst="rect">
            <a:avLst/>
          </a:prstGeom>
          <a:noFill/>
        </p:spPr>
        <p:txBody>
          <a:bodyPr wrap="none" rtlCol="0">
            <a:spAutoFit/>
          </a:bodyPr>
          <a:lstStyle/>
          <a:p>
            <a:r>
              <a:rPr lang="es-MX" sz="1100" b="1" dirty="0">
                <a:solidFill>
                  <a:schemeClr val="tx2"/>
                </a:solidFill>
              </a:rPr>
              <a:t>Offline (Caravanas)</a:t>
            </a:r>
          </a:p>
        </p:txBody>
      </p:sp>
      <p:sp>
        <p:nvSpPr>
          <p:cNvPr id="36" name="35 CuadroTexto"/>
          <p:cNvSpPr txBox="1"/>
          <p:nvPr/>
        </p:nvSpPr>
        <p:spPr>
          <a:xfrm flipH="1">
            <a:off x="587422" y="2351254"/>
            <a:ext cx="1682495" cy="261610"/>
          </a:xfrm>
          <a:prstGeom prst="rect">
            <a:avLst/>
          </a:prstGeom>
          <a:noFill/>
        </p:spPr>
        <p:txBody>
          <a:bodyPr wrap="square" rtlCol="0">
            <a:spAutoFit/>
          </a:bodyPr>
          <a:lstStyle/>
          <a:p>
            <a:pPr algn="ctr"/>
            <a:r>
              <a:rPr lang="es-MX" sz="1100" b="1" dirty="0">
                <a:solidFill>
                  <a:schemeClr val="tx2"/>
                </a:solidFill>
              </a:rPr>
              <a:t>IMPLEMENTADAS</a:t>
            </a:r>
          </a:p>
        </p:txBody>
      </p:sp>
      <p:sp>
        <p:nvSpPr>
          <p:cNvPr id="26" name="25 CuadroTexto"/>
          <p:cNvSpPr txBox="1"/>
          <p:nvPr/>
        </p:nvSpPr>
        <p:spPr>
          <a:xfrm>
            <a:off x="4704347" y="2882595"/>
            <a:ext cx="669349" cy="340519"/>
          </a:xfrm>
          <a:prstGeom prst="round2DiagRect">
            <a:avLst/>
          </a:prstGeom>
          <a:noFill/>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400" b="1" dirty="0">
                <a:solidFill>
                  <a:schemeClr val="accent1"/>
                </a:solidFill>
                <a:latin typeface="Verdana" pitchFamily="34" charset="0"/>
                <a:ea typeface="Verdana" pitchFamily="34" charset="0"/>
              </a:rPr>
              <a:t>110</a:t>
            </a:r>
          </a:p>
        </p:txBody>
      </p:sp>
      <p:sp>
        <p:nvSpPr>
          <p:cNvPr id="37" name="36 CuadroTexto"/>
          <p:cNvSpPr txBox="1"/>
          <p:nvPr/>
        </p:nvSpPr>
        <p:spPr>
          <a:xfrm>
            <a:off x="4730021" y="2601568"/>
            <a:ext cx="725312" cy="261610"/>
          </a:xfrm>
          <a:prstGeom prst="rect">
            <a:avLst/>
          </a:prstGeom>
          <a:noFill/>
        </p:spPr>
        <p:txBody>
          <a:bodyPr wrap="square" rtlCol="0">
            <a:spAutoFit/>
          </a:bodyPr>
          <a:lstStyle/>
          <a:p>
            <a:r>
              <a:rPr lang="es-MX" sz="1100" b="1" dirty="0">
                <a:solidFill>
                  <a:schemeClr val="tx2"/>
                </a:solidFill>
              </a:rPr>
              <a:t>Online </a:t>
            </a:r>
          </a:p>
        </p:txBody>
      </p:sp>
      <p:sp>
        <p:nvSpPr>
          <p:cNvPr id="38" name="37 CuadroTexto"/>
          <p:cNvSpPr txBox="1"/>
          <p:nvPr/>
        </p:nvSpPr>
        <p:spPr>
          <a:xfrm>
            <a:off x="5390964" y="2602105"/>
            <a:ext cx="1300862" cy="430887"/>
          </a:xfrm>
          <a:prstGeom prst="rect">
            <a:avLst/>
          </a:prstGeom>
          <a:noFill/>
        </p:spPr>
        <p:txBody>
          <a:bodyPr wrap="square" rtlCol="0">
            <a:spAutoFit/>
          </a:bodyPr>
          <a:lstStyle/>
          <a:p>
            <a:r>
              <a:rPr lang="es-MX" sz="1100" b="1" dirty="0">
                <a:solidFill>
                  <a:schemeClr val="tx2"/>
                </a:solidFill>
              </a:rPr>
              <a:t>Offline (Caravanas)</a:t>
            </a:r>
          </a:p>
          <a:p>
            <a:endParaRPr lang="es-MX" sz="1100" b="1" dirty="0">
              <a:solidFill>
                <a:schemeClr val="tx2"/>
              </a:solidFill>
            </a:endParaRPr>
          </a:p>
        </p:txBody>
      </p:sp>
      <p:sp>
        <p:nvSpPr>
          <p:cNvPr id="39" name="38 CuadroTexto"/>
          <p:cNvSpPr txBox="1"/>
          <p:nvPr/>
        </p:nvSpPr>
        <p:spPr>
          <a:xfrm>
            <a:off x="5416591" y="2860871"/>
            <a:ext cx="669349" cy="340519"/>
          </a:xfrm>
          <a:prstGeom prst="round2DiagRect">
            <a:avLst/>
          </a:prstGeom>
          <a:noFill/>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lgn="ctr">
              <a:defRPr sz="2000" b="1">
                <a:solidFill>
                  <a:schemeClr val="tx1">
                    <a:lumMod val="50000"/>
                    <a:lumOff val="50000"/>
                  </a:schemeClr>
                </a:solidFill>
                <a:latin typeface="Verdana" pitchFamily="34" charset="0"/>
                <a:ea typeface="Verdana"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400" dirty="0">
                <a:solidFill>
                  <a:schemeClr val="accent1"/>
                </a:solidFill>
              </a:rPr>
              <a:t>62</a:t>
            </a:r>
          </a:p>
        </p:txBody>
      </p:sp>
      <p:sp>
        <p:nvSpPr>
          <p:cNvPr id="41" name="40 CuadroTexto"/>
          <p:cNvSpPr txBox="1"/>
          <p:nvPr/>
        </p:nvSpPr>
        <p:spPr>
          <a:xfrm>
            <a:off x="4676675" y="4038816"/>
            <a:ext cx="669349" cy="340519"/>
          </a:xfrm>
          <a:prstGeom prst="round2DiagRect">
            <a:avLst/>
          </a:prstGeom>
          <a:noFill/>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MX"/>
            </a:defPPr>
            <a:lvl1pPr algn="ctr">
              <a:defRPr sz="1200" b="1">
                <a:solidFill>
                  <a:schemeClr val="accent1"/>
                </a:solidFill>
                <a:latin typeface="Verdana" pitchFamily="34" charset="0"/>
                <a:ea typeface="Verdana" pitchFamily="34" charset="0"/>
              </a:defRPr>
            </a:lvl1pPr>
          </a:lstStyle>
          <a:p>
            <a:r>
              <a:rPr lang="es-MX" sz="1400" dirty="0"/>
              <a:t>15</a:t>
            </a:r>
          </a:p>
        </p:txBody>
      </p:sp>
      <p:sp>
        <p:nvSpPr>
          <p:cNvPr id="42" name="41 CuadroTexto"/>
          <p:cNvSpPr txBox="1"/>
          <p:nvPr/>
        </p:nvSpPr>
        <p:spPr>
          <a:xfrm>
            <a:off x="4589990" y="2348880"/>
            <a:ext cx="1623298" cy="261610"/>
          </a:xfrm>
          <a:prstGeom prst="rect">
            <a:avLst/>
          </a:prstGeom>
          <a:noFill/>
        </p:spPr>
        <p:txBody>
          <a:bodyPr wrap="square" rtlCol="0">
            <a:spAutoFit/>
          </a:bodyPr>
          <a:lstStyle/>
          <a:p>
            <a:r>
              <a:rPr lang="es-MX" sz="1100" b="1" dirty="0">
                <a:solidFill>
                  <a:schemeClr val="tx2"/>
                </a:solidFill>
              </a:rPr>
              <a:t>POR IMPLEMENTAR</a:t>
            </a:r>
          </a:p>
        </p:txBody>
      </p:sp>
      <p:sp>
        <p:nvSpPr>
          <p:cNvPr id="43" name="42 Rectángulo"/>
          <p:cNvSpPr/>
          <p:nvPr/>
        </p:nvSpPr>
        <p:spPr>
          <a:xfrm>
            <a:off x="6407096" y="2913938"/>
            <a:ext cx="2640458" cy="553998"/>
          </a:xfrm>
          <a:prstGeom prst="rect">
            <a:avLst/>
          </a:prstGeom>
        </p:spPr>
        <p:txBody>
          <a:bodyPr wrap="square">
            <a:spAutoFit/>
          </a:bodyPr>
          <a:lstStyle/>
          <a:p>
            <a:pPr algn="just"/>
            <a:r>
              <a:rPr lang="es-MX" sz="1000" dirty="0">
                <a:latin typeface="Verdana" pitchFamily="34" charset="0"/>
                <a:ea typeface="Verdana" pitchFamily="34" charset="0"/>
              </a:rPr>
              <a:t>Registro de acciones de detección prevención y promoción de la salud en el primer nivel de atención.</a:t>
            </a:r>
          </a:p>
        </p:txBody>
      </p:sp>
      <p:sp>
        <p:nvSpPr>
          <p:cNvPr id="44" name="43 Rectángulo"/>
          <p:cNvSpPr/>
          <p:nvPr/>
        </p:nvSpPr>
        <p:spPr>
          <a:xfrm>
            <a:off x="6383032" y="3839508"/>
            <a:ext cx="2509448" cy="707886"/>
          </a:xfrm>
          <a:prstGeom prst="rect">
            <a:avLst/>
          </a:prstGeom>
        </p:spPr>
        <p:txBody>
          <a:bodyPr wrap="square">
            <a:spAutoFit/>
          </a:bodyPr>
          <a:lstStyle/>
          <a:p>
            <a:pPr algn="just"/>
            <a:r>
              <a:rPr lang="es-MX" sz="1000" dirty="0">
                <a:latin typeface="Verdana" pitchFamily="34" charset="0"/>
                <a:ea typeface="Verdana" pitchFamily="34" charset="0"/>
              </a:rPr>
              <a:t>Registro de atenciones de  hospitalización, cirugías y urgencias, en unidades de segundo nivel y alta especialidad</a:t>
            </a:r>
          </a:p>
        </p:txBody>
      </p:sp>
      <p:sp>
        <p:nvSpPr>
          <p:cNvPr id="9" name="8 Cerrar llave"/>
          <p:cNvSpPr/>
          <p:nvPr/>
        </p:nvSpPr>
        <p:spPr>
          <a:xfrm>
            <a:off x="6127957" y="2853420"/>
            <a:ext cx="259102" cy="693792"/>
          </a:xfrm>
          <a:prstGeom prst="rightBrace">
            <a:avLst>
              <a:gd name="adj1" fmla="val 4361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000"/>
          </a:p>
        </p:txBody>
      </p:sp>
      <p:sp>
        <p:nvSpPr>
          <p:cNvPr id="48" name="47 Cerrar llave"/>
          <p:cNvSpPr/>
          <p:nvPr/>
        </p:nvSpPr>
        <p:spPr>
          <a:xfrm>
            <a:off x="6099332" y="3797346"/>
            <a:ext cx="259102" cy="693792"/>
          </a:xfrm>
          <a:prstGeom prst="rightBrace">
            <a:avLst>
              <a:gd name="adj1" fmla="val 43611"/>
              <a:gd name="adj2" fmla="val 5000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000"/>
          </a:p>
        </p:txBody>
      </p:sp>
      <p:sp>
        <p:nvSpPr>
          <p:cNvPr id="29" name="28 CuadroTexto"/>
          <p:cNvSpPr txBox="1"/>
          <p:nvPr/>
        </p:nvSpPr>
        <p:spPr>
          <a:xfrm flipH="1">
            <a:off x="930877" y="1772816"/>
            <a:ext cx="7614707" cy="338554"/>
          </a:xfrm>
          <a:prstGeom prst="rect">
            <a:avLst/>
          </a:prstGeom>
          <a:noFill/>
        </p:spPr>
        <p:txBody>
          <a:bodyPr wrap="square" rtlCol="0">
            <a:spAutoFit/>
          </a:bodyPr>
          <a:lstStyle/>
          <a:p>
            <a:pPr algn="ctr"/>
            <a:r>
              <a:rPr lang="es-MX" sz="1600" dirty="0">
                <a:solidFill>
                  <a:schemeClr val="tx2"/>
                </a:solidFill>
                <a:latin typeface="Verdana" pitchFamily="34" charset="0"/>
                <a:ea typeface="Verdana" pitchFamily="34" charset="0"/>
              </a:rPr>
              <a:t>Avance de implementación</a:t>
            </a:r>
          </a:p>
        </p:txBody>
      </p:sp>
      <p:grpSp>
        <p:nvGrpSpPr>
          <p:cNvPr id="30" name="Grupo 54"/>
          <p:cNvGrpSpPr/>
          <p:nvPr/>
        </p:nvGrpSpPr>
        <p:grpSpPr>
          <a:xfrm>
            <a:off x="3852136" y="5662728"/>
            <a:ext cx="1493888" cy="543600"/>
            <a:chOff x="919217" y="2442438"/>
            <a:chExt cx="1284331" cy="547192"/>
          </a:xfrm>
          <a:solidFill>
            <a:schemeClr val="accent5">
              <a:lumMod val="75000"/>
            </a:schemeClr>
          </a:solidFill>
          <a:effectLst>
            <a:outerShdw blurRad="50800" dist="38100" algn="l" rotWithShape="0">
              <a:prstClr val="black">
                <a:alpha val="40000"/>
              </a:prstClr>
            </a:outerShdw>
          </a:effectLst>
        </p:grpSpPr>
        <p:sp>
          <p:nvSpPr>
            <p:cNvPr id="31" name="Rectángulo 55"/>
            <p:cNvSpPr/>
            <p:nvPr/>
          </p:nvSpPr>
          <p:spPr>
            <a:xfrm>
              <a:off x="919217" y="2442438"/>
              <a:ext cx="1284331" cy="547192"/>
            </a:xfrm>
            <a:prstGeom prst="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ectángulo 56"/>
            <p:cNvSpPr/>
            <p:nvPr/>
          </p:nvSpPr>
          <p:spPr>
            <a:xfrm>
              <a:off x="919217" y="2442438"/>
              <a:ext cx="1284331" cy="54719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400050">
                <a:lnSpc>
                  <a:spcPct val="90000"/>
                </a:lnSpc>
                <a:spcBef>
                  <a:spcPct val="0"/>
                </a:spcBef>
                <a:spcAft>
                  <a:spcPct val="35000"/>
                </a:spcAft>
              </a:pPr>
              <a:r>
                <a:rPr lang="es-MX" sz="1600" b="1" dirty="0">
                  <a:effectLst>
                    <a:outerShdw blurRad="38100" dist="38100" dir="2700000" algn="tl">
                      <a:srgbClr val="000000">
                        <a:alpha val="43137"/>
                      </a:srgbClr>
                    </a:outerShdw>
                  </a:effectLst>
                </a:rPr>
                <a:t>5’106,391</a:t>
              </a:r>
            </a:p>
          </p:txBody>
        </p:sp>
      </p:grpSp>
      <p:grpSp>
        <p:nvGrpSpPr>
          <p:cNvPr id="34" name="Grupo 54"/>
          <p:cNvGrpSpPr/>
          <p:nvPr/>
        </p:nvGrpSpPr>
        <p:grpSpPr>
          <a:xfrm>
            <a:off x="6697426" y="5650028"/>
            <a:ext cx="1079905" cy="543600"/>
            <a:chOff x="919216" y="2442438"/>
            <a:chExt cx="1017336" cy="547192"/>
          </a:xfrm>
          <a:solidFill>
            <a:schemeClr val="accent5">
              <a:lumMod val="75000"/>
            </a:schemeClr>
          </a:solidFill>
          <a:effectLst>
            <a:outerShdw blurRad="50800" dist="38100" algn="l" rotWithShape="0">
              <a:prstClr val="black">
                <a:alpha val="40000"/>
              </a:prstClr>
            </a:outerShdw>
          </a:effectLst>
        </p:grpSpPr>
        <p:sp>
          <p:nvSpPr>
            <p:cNvPr id="35" name="Rectángulo 55"/>
            <p:cNvSpPr/>
            <p:nvPr/>
          </p:nvSpPr>
          <p:spPr>
            <a:xfrm>
              <a:off x="919216" y="2442438"/>
              <a:ext cx="1017335" cy="547192"/>
            </a:xfrm>
            <a:prstGeom prst="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6" name="Rectángulo 56"/>
            <p:cNvSpPr/>
            <p:nvPr/>
          </p:nvSpPr>
          <p:spPr>
            <a:xfrm>
              <a:off x="919217" y="2442438"/>
              <a:ext cx="1017335" cy="54719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400050">
                <a:lnSpc>
                  <a:spcPct val="90000"/>
                </a:lnSpc>
                <a:spcBef>
                  <a:spcPct val="0"/>
                </a:spcBef>
                <a:spcAft>
                  <a:spcPct val="35000"/>
                </a:spcAft>
              </a:pPr>
              <a:r>
                <a:rPr lang="es-MX" sz="1600" b="1" dirty="0">
                  <a:effectLst>
                    <a:outerShdw blurRad="38100" dist="38100" dir="2700000" algn="tl">
                      <a:srgbClr val="000000">
                        <a:alpha val="43137"/>
                      </a:srgbClr>
                    </a:outerShdw>
                  </a:effectLst>
                </a:rPr>
                <a:t>6,771</a:t>
              </a:r>
            </a:p>
          </p:txBody>
        </p:sp>
      </p:grpSp>
      <p:grpSp>
        <p:nvGrpSpPr>
          <p:cNvPr id="47" name="Grupo 54"/>
          <p:cNvGrpSpPr/>
          <p:nvPr/>
        </p:nvGrpSpPr>
        <p:grpSpPr>
          <a:xfrm>
            <a:off x="1187625" y="5662727"/>
            <a:ext cx="1260330" cy="542017"/>
            <a:chOff x="919218" y="2442438"/>
            <a:chExt cx="1083516" cy="1002784"/>
          </a:xfrm>
          <a:solidFill>
            <a:schemeClr val="accent5">
              <a:lumMod val="75000"/>
            </a:schemeClr>
          </a:solidFill>
          <a:effectLst>
            <a:outerShdw blurRad="50800" dist="38100" algn="l" rotWithShape="0">
              <a:prstClr val="black">
                <a:alpha val="40000"/>
              </a:prstClr>
            </a:outerShdw>
          </a:effectLst>
        </p:grpSpPr>
        <p:sp>
          <p:nvSpPr>
            <p:cNvPr id="50" name="Rectángulo 55"/>
            <p:cNvSpPr/>
            <p:nvPr/>
          </p:nvSpPr>
          <p:spPr>
            <a:xfrm>
              <a:off x="919218" y="2442438"/>
              <a:ext cx="1083516" cy="1002782"/>
            </a:xfrm>
            <a:prstGeom prst="rect">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1" name="Rectángulo 56"/>
            <p:cNvSpPr/>
            <p:nvPr/>
          </p:nvSpPr>
          <p:spPr>
            <a:xfrm>
              <a:off x="919218" y="2442440"/>
              <a:ext cx="1083515" cy="100278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400050">
                <a:lnSpc>
                  <a:spcPct val="90000"/>
                </a:lnSpc>
                <a:spcBef>
                  <a:spcPct val="0"/>
                </a:spcBef>
                <a:spcAft>
                  <a:spcPct val="35000"/>
                </a:spcAft>
              </a:pPr>
              <a:r>
                <a:rPr lang="es-MX" sz="1600" b="1" dirty="0">
                  <a:effectLst>
                    <a:outerShdw blurRad="38100" dist="38100" dir="2700000" algn="tl">
                      <a:srgbClr val="000000">
                        <a:alpha val="43137"/>
                      </a:srgbClr>
                    </a:outerShdw>
                  </a:effectLst>
                </a:rPr>
                <a:t>6’279,775</a:t>
              </a:r>
            </a:p>
          </p:txBody>
        </p:sp>
      </p:grpSp>
      <p:sp>
        <p:nvSpPr>
          <p:cNvPr id="52" name="51 CuadroTexto"/>
          <p:cNvSpPr txBox="1"/>
          <p:nvPr/>
        </p:nvSpPr>
        <p:spPr>
          <a:xfrm>
            <a:off x="1223511" y="5381558"/>
            <a:ext cx="1224443" cy="307777"/>
          </a:xfrm>
          <a:prstGeom prst="rect">
            <a:avLst/>
          </a:prstGeom>
          <a:noFill/>
        </p:spPr>
        <p:txBody>
          <a:bodyPr wrap="square" rtlCol="0">
            <a:spAutoFit/>
          </a:bodyPr>
          <a:lstStyle/>
          <a:p>
            <a:pPr algn="ctr"/>
            <a:r>
              <a:rPr lang="es-MX" sz="1400" b="1" dirty="0">
                <a:solidFill>
                  <a:schemeClr val="tx2"/>
                </a:solidFill>
              </a:rPr>
              <a:t>Total de Citas</a:t>
            </a:r>
          </a:p>
        </p:txBody>
      </p:sp>
      <p:sp>
        <p:nvSpPr>
          <p:cNvPr id="53" name="52 CuadroTexto"/>
          <p:cNvSpPr txBox="1"/>
          <p:nvPr/>
        </p:nvSpPr>
        <p:spPr>
          <a:xfrm>
            <a:off x="3826539" y="5380069"/>
            <a:ext cx="1609557" cy="307777"/>
          </a:xfrm>
          <a:prstGeom prst="rect">
            <a:avLst/>
          </a:prstGeom>
          <a:noFill/>
        </p:spPr>
        <p:txBody>
          <a:bodyPr wrap="square" rtlCol="0">
            <a:spAutoFit/>
          </a:bodyPr>
          <a:lstStyle/>
          <a:p>
            <a:pPr algn="ctr"/>
            <a:r>
              <a:rPr lang="es-MX" sz="1400" b="1" dirty="0">
                <a:solidFill>
                  <a:schemeClr val="tx2"/>
                </a:solidFill>
              </a:rPr>
              <a:t>Total de Consultas</a:t>
            </a:r>
          </a:p>
        </p:txBody>
      </p:sp>
      <p:sp>
        <p:nvSpPr>
          <p:cNvPr id="54" name="53 CuadroTexto"/>
          <p:cNvSpPr txBox="1"/>
          <p:nvPr/>
        </p:nvSpPr>
        <p:spPr>
          <a:xfrm>
            <a:off x="6361658" y="5378580"/>
            <a:ext cx="1751442" cy="307777"/>
          </a:xfrm>
          <a:prstGeom prst="rect">
            <a:avLst/>
          </a:prstGeom>
          <a:noFill/>
        </p:spPr>
        <p:txBody>
          <a:bodyPr wrap="none" rtlCol="0">
            <a:spAutoFit/>
          </a:bodyPr>
          <a:lstStyle/>
          <a:p>
            <a:r>
              <a:rPr lang="es-MX" sz="1400" b="1" dirty="0">
                <a:solidFill>
                  <a:schemeClr val="tx2"/>
                </a:solidFill>
              </a:rPr>
              <a:t>Usuarios del Sistema</a:t>
            </a:r>
          </a:p>
        </p:txBody>
      </p:sp>
      <p:sp>
        <p:nvSpPr>
          <p:cNvPr id="2" name="1 CuadroTexto"/>
          <p:cNvSpPr txBox="1"/>
          <p:nvPr/>
        </p:nvSpPr>
        <p:spPr>
          <a:xfrm>
            <a:off x="7104811" y="6269828"/>
            <a:ext cx="1810111" cy="230832"/>
          </a:xfrm>
          <a:prstGeom prst="rect">
            <a:avLst/>
          </a:prstGeom>
          <a:noFill/>
        </p:spPr>
        <p:txBody>
          <a:bodyPr wrap="none" rtlCol="0">
            <a:spAutoFit/>
          </a:bodyPr>
          <a:lstStyle/>
          <a:p>
            <a:r>
              <a:rPr lang="es-MX" sz="900" dirty="0"/>
              <a:t>Diciembre 2016 a Noviembre 2018</a:t>
            </a:r>
          </a:p>
        </p:txBody>
      </p:sp>
    </p:spTree>
    <p:extLst>
      <p:ext uri="{BB962C8B-B14F-4D97-AF65-F5344CB8AC3E}">
        <p14:creationId xmlns:p14="http://schemas.microsoft.com/office/powerpoint/2010/main" val="991800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10300" y="1095379"/>
            <a:ext cx="2852063" cy="669414"/>
          </a:xfrm>
          <a:prstGeom prst="rect">
            <a:avLst/>
          </a:prstGeom>
          <a:noFill/>
        </p:spPr>
        <p:txBody>
          <a:bodyPr wrap="none" rtlCol="0">
            <a:spAutoFit/>
          </a:bodyPr>
          <a:lstStyle/>
          <a:p>
            <a:pPr algn="ctr"/>
            <a:r>
              <a:rPr lang="es-ES" sz="2400" b="1" dirty="0">
                <a:solidFill>
                  <a:schemeClr val="tx1">
                    <a:lumMod val="65000"/>
                    <a:lumOff val="35000"/>
                  </a:schemeClr>
                </a:solidFill>
                <a:latin typeface="Century Gothic" panose="020B0502020202020204" pitchFamily="34" charset="0"/>
              </a:rPr>
              <a:t>IMPLEMENTACIÓN</a:t>
            </a:r>
            <a:endParaRPr lang="es-MX" sz="2400" b="1" dirty="0">
              <a:solidFill>
                <a:schemeClr val="tx1">
                  <a:lumMod val="65000"/>
                  <a:lumOff val="35000"/>
                </a:schemeClr>
              </a:solidFill>
              <a:latin typeface="Century Gothic" panose="020B0502020202020204" pitchFamily="34" charset="0"/>
            </a:endParaRPr>
          </a:p>
          <a:p>
            <a:pPr algn="ctr"/>
            <a:r>
              <a:rPr lang="es-MX" sz="1350" b="1" dirty="0">
                <a:solidFill>
                  <a:schemeClr val="tx1">
                    <a:lumMod val="65000"/>
                    <a:lumOff val="35000"/>
                  </a:schemeClr>
                </a:solidFill>
                <a:latin typeface="Century Gothic" panose="020B0502020202020204" pitchFamily="34" charset="0"/>
              </a:rPr>
              <a:t>Octubre 2017  - Agosto 2018</a:t>
            </a:r>
          </a:p>
        </p:txBody>
      </p:sp>
      <p:sp>
        <p:nvSpPr>
          <p:cNvPr id="7" name="Elipse 1"/>
          <p:cNvSpPr/>
          <p:nvPr/>
        </p:nvSpPr>
        <p:spPr>
          <a:xfrm>
            <a:off x="5273751" y="1559012"/>
            <a:ext cx="3040655" cy="2892559"/>
          </a:xfrm>
          <a:prstGeom prst="ellipse">
            <a:avLst/>
          </a:prstGeom>
          <a:solidFill>
            <a:schemeClr val="accent5">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latin typeface="Century Gothic" panose="020B0502020202020204" pitchFamily="34" charset="0"/>
            </a:endParaRPr>
          </a:p>
          <a:p>
            <a:pPr algn="ctr"/>
            <a:r>
              <a:rPr lang="es-MX" b="1" dirty="0">
                <a:latin typeface="Century Gothic" panose="020B0502020202020204" pitchFamily="34" charset="0"/>
              </a:rPr>
              <a:t>267 filtros </a:t>
            </a:r>
            <a:r>
              <a:rPr lang="es-MX" dirty="0">
                <a:latin typeface="Century Gothic" panose="020B0502020202020204" pitchFamily="34" charset="0"/>
              </a:rPr>
              <a:t>comunitarios</a:t>
            </a:r>
          </a:p>
          <a:p>
            <a:pPr algn="ctr"/>
            <a:endParaRPr lang="es-MX" sz="1500" dirty="0">
              <a:latin typeface="Century Gothic" panose="020B0502020202020204" pitchFamily="34" charset="0"/>
            </a:endParaRPr>
          </a:p>
          <a:p>
            <a:pPr algn="ctr"/>
            <a:r>
              <a:rPr lang="es-MX" sz="2700" b="1" dirty="0">
                <a:latin typeface="Century Gothic" panose="020B0502020202020204" pitchFamily="34" charset="0"/>
              </a:rPr>
              <a:t>20,140</a:t>
            </a:r>
            <a:r>
              <a:rPr lang="es-MX" sz="1500" dirty="0">
                <a:latin typeface="Century Gothic" panose="020B0502020202020204" pitchFamily="34" charset="0"/>
              </a:rPr>
              <a:t> Beneficiarios</a:t>
            </a:r>
          </a:p>
          <a:p>
            <a:pPr algn="ctr"/>
            <a:endParaRPr lang="es-MX" sz="1500" dirty="0">
              <a:latin typeface="Century Gothic" panose="020B0502020202020204" pitchFamily="34" charset="0"/>
            </a:endParaRPr>
          </a:p>
          <a:p>
            <a:pPr algn="ctr"/>
            <a:r>
              <a:rPr lang="es-MX" sz="900" dirty="0">
                <a:latin typeface="Century Gothic" panose="020B0502020202020204" pitchFamily="34" charset="0"/>
              </a:rPr>
              <a:t>   Octubre 2017 – Agosto 2018</a:t>
            </a:r>
          </a:p>
        </p:txBody>
      </p:sp>
      <p:sp>
        <p:nvSpPr>
          <p:cNvPr id="8" name="Elipse 4"/>
          <p:cNvSpPr/>
          <p:nvPr/>
        </p:nvSpPr>
        <p:spPr>
          <a:xfrm>
            <a:off x="827167" y="1649229"/>
            <a:ext cx="2831027" cy="289256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sz="1200" dirty="0">
              <a:latin typeface="Century Gothic" panose="020B0502020202020204" pitchFamily="34" charset="0"/>
            </a:endParaRPr>
          </a:p>
          <a:p>
            <a:pPr algn="ctr"/>
            <a:r>
              <a:rPr lang="es-MX" sz="1200" dirty="0">
                <a:latin typeface="Century Gothic" panose="020B0502020202020204" pitchFamily="34" charset="0"/>
              </a:rPr>
              <a:t>Adquisición de </a:t>
            </a:r>
          </a:p>
          <a:p>
            <a:pPr algn="ctr"/>
            <a:r>
              <a:rPr lang="es-MX" sz="1500" b="1" dirty="0">
                <a:latin typeface="Century Gothic" panose="020B0502020202020204" pitchFamily="34" charset="0"/>
              </a:rPr>
              <a:t>1,229 filtros </a:t>
            </a:r>
          </a:p>
          <a:p>
            <a:pPr algn="ctr"/>
            <a:r>
              <a:rPr lang="es-MX" sz="1500" b="1" dirty="0">
                <a:latin typeface="Century Gothic" panose="020B0502020202020204" pitchFamily="34" charset="0"/>
              </a:rPr>
              <a:t>familiares</a:t>
            </a:r>
          </a:p>
          <a:p>
            <a:pPr algn="ctr"/>
            <a:endParaRPr lang="es-ES" sz="1200" dirty="0">
              <a:latin typeface="Century Gothic" panose="020B0502020202020204" pitchFamily="34" charset="0"/>
            </a:endParaRPr>
          </a:p>
          <a:p>
            <a:pPr algn="ctr"/>
            <a:r>
              <a:rPr lang="es-ES" sz="2700" dirty="0">
                <a:latin typeface="Century Gothic" panose="020B0502020202020204" pitchFamily="34" charset="0"/>
              </a:rPr>
              <a:t>3,023 </a:t>
            </a:r>
          </a:p>
          <a:p>
            <a:pPr algn="ctr"/>
            <a:r>
              <a:rPr lang="es-ES" sz="1200" dirty="0">
                <a:latin typeface="Century Gothic" panose="020B0502020202020204" pitchFamily="34" charset="0"/>
              </a:rPr>
              <a:t>Beneficiarios</a:t>
            </a:r>
            <a:endParaRPr lang="es-MX" sz="1200" dirty="0">
              <a:latin typeface="Century Gothic" panose="020B0502020202020204" pitchFamily="34" charset="0"/>
            </a:endParaRPr>
          </a:p>
          <a:p>
            <a:pPr algn="ctr"/>
            <a:endParaRPr lang="es-MX" sz="1200" dirty="0">
              <a:latin typeface="Century Gothic" panose="020B0502020202020204" pitchFamily="34" charset="0"/>
            </a:endParaRPr>
          </a:p>
          <a:p>
            <a:pPr algn="ctr"/>
            <a:r>
              <a:rPr lang="es-MX" sz="900" dirty="0">
                <a:latin typeface="Century Gothic" panose="020B0502020202020204" pitchFamily="34" charset="0"/>
              </a:rPr>
              <a:t>Octubre 2017 – Agosto 2018</a:t>
            </a:r>
          </a:p>
        </p:txBody>
      </p:sp>
      <p:sp>
        <p:nvSpPr>
          <p:cNvPr id="9" name="Elipse 4"/>
          <p:cNvSpPr/>
          <p:nvPr/>
        </p:nvSpPr>
        <p:spPr>
          <a:xfrm>
            <a:off x="3558965" y="3813997"/>
            <a:ext cx="1842979" cy="1836996"/>
          </a:xfrm>
          <a:prstGeom prst="ellipse">
            <a:avLst/>
          </a:prstGeom>
          <a:solidFill>
            <a:srgbClr val="7C4AB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900" dirty="0">
                <a:latin typeface="Century Gothic" panose="020B0502020202020204" pitchFamily="34" charset="0"/>
              </a:rPr>
              <a:t>ADQUISICIÒN 2019 </a:t>
            </a:r>
          </a:p>
          <a:p>
            <a:pPr algn="ctr"/>
            <a:endParaRPr lang="es-ES" sz="900" dirty="0">
              <a:latin typeface="Century Gothic" panose="020B0502020202020204" pitchFamily="34" charset="0"/>
            </a:endParaRPr>
          </a:p>
          <a:p>
            <a:pPr algn="ctr"/>
            <a:r>
              <a:rPr lang="es-ES" sz="900" dirty="0">
                <a:latin typeface="Century Gothic" panose="020B0502020202020204" pitchFamily="34" charset="0"/>
              </a:rPr>
              <a:t>165 filtros comunitarios</a:t>
            </a:r>
          </a:p>
          <a:p>
            <a:pPr algn="ctr"/>
            <a:endParaRPr lang="es-ES" sz="900" dirty="0">
              <a:latin typeface="Century Gothic" panose="020B0502020202020204" pitchFamily="34" charset="0"/>
            </a:endParaRPr>
          </a:p>
          <a:p>
            <a:pPr algn="ctr"/>
            <a:r>
              <a:rPr lang="es-ES" sz="900" dirty="0">
                <a:latin typeface="Century Gothic" panose="020B0502020202020204" pitchFamily="34" charset="0"/>
              </a:rPr>
              <a:t>$ 1,978,496</a:t>
            </a:r>
          </a:p>
          <a:p>
            <a:pPr algn="ctr"/>
            <a:r>
              <a:rPr lang="es-ES" sz="900" dirty="0">
                <a:latin typeface="Century Gothic" panose="020B0502020202020204" pitchFamily="34" charset="0"/>
              </a:rPr>
              <a:t>+ Gastos de entrega y seguimiento. </a:t>
            </a:r>
            <a:endParaRPr lang="es-MX" sz="900" dirty="0">
              <a:latin typeface="Century Gothic" panose="020B0502020202020204" pitchFamily="34" charset="0"/>
            </a:endParaRPr>
          </a:p>
        </p:txBody>
      </p:sp>
      <p:sp>
        <p:nvSpPr>
          <p:cNvPr id="10" name="Elipse 4"/>
          <p:cNvSpPr/>
          <p:nvPr/>
        </p:nvSpPr>
        <p:spPr>
          <a:xfrm>
            <a:off x="3335015" y="1882177"/>
            <a:ext cx="2244863" cy="2203988"/>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350" dirty="0">
                <a:latin typeface="Century Gothic" panose="020B0502020202020204" pitchFamily="34" charset="0"/>
              </a:rPr>
              <a:t>Inversión 2018</a:t>
            </a:r>
          </a:p>
          <a:p>
            <a:pPr algn="ctr"/>
            <a:r>
              <a:rPr lang="es-ES" sz="1350" dirty="0">
                <a:latin typeface="Century Gothic" panose="020B0502020202020204" pitchFamily="34" charset="0"/>
              </a:rPr>
              <a:t>$ 6,428,778</a:t>
            </a:r>
          </a:p>
          <a:p>
            <a:pPr algn="ctr"/>
            <a:endParaRPr lang="es-ES" sz="1350" dirty="0">
              <a:latin typeface="Century Gothic" panose="020B0502020202020204" pitchFamily="34" charset="0"/>
            </a:endParaRPr>
          </a:p>
          <a:p>
            <a:pPr algn="ctr"/>
            <a:r>
              <a:rPr lang="es-ES" sz="1350" dirty="0">
                <a:latin typeface="Century Gothic" panose="020B0502020202020204" pitchFamily="34" charset="0"/>
              </a:rPr>
              <a:t>+ gastos para la entrega y seguimiento</a:t>
            </a:r>
            <a:endParaRPr lang="es-MX" sz="1350" dirty="0">
              <a:latin typeface="Century Gothic" panose="020B0502020202020204" pitchFamily="34" charset="0"/>
            </a:endParaRPr>
          </a:p>
        </p:txBody>
      </p:sp>
      <p:sp>
        <p:nvSpPr>
          <p:cNvPr id="2" name="Flecha derecha 1"/>
          <p:cNvSpPr/>
          <p:nvPr/>
        </p:nvSpPr>
        <p:spPr>
          <a:xfrm>
            <a:off x="2939565" y="2874934"/>
            <a:ext cx="761939" cy="441149"/>
          </a:xfrm>
          <a:prstGeom prst="rightArrow">
            <a:avLst/>
          </a:prstGeom>
          <a:solidFill>
            <a:schemeClr val="bg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1350">
              <a:latin typeface="Century Gothic" panose="020B0502020202020204" pitchFamily="34" charset="0"/>
            </a:endParaRPr>
          </a:p>
        </p:txBody>
      </p:sp>
      <p:sp>
        <p:nvSpPr>
          <p:cNvPr id="3" name="Flecha derecha 2"/>
          <p:cNvSpPr/>
          <p:nvPr/>
        </p:nvSpPr>
        <p:spPr>
          <a:xfrm rot="10800000">
            <a:off x="5230440" y="2895367"/>
            <a:ext cx="744889" cy="460412"/>
          </a:xfrm>
          <a:prstGeom prst="rightArrow">
            <a:avLst/>
          </a:prstGeom>
          <a:solidFill>
            <a:schemeClr val="bg1"/>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1350">
              <a:latin typeface="Century Gothic" panose="020B0502020202020204" pitchFamily="34" charset="0"/>
            </a:endParaRPr>
          </a:p>
        </p:txBody>
      </p:sp>
      <p:sp>
        <p:nvSpPr>
          <p:cNvPr id="4" name="CuadroTexto 3"/>
          <p:cNvSpPr txBox="1"/>
          <p:nvPr/>
        </p:nvSpPr>
        <p:spPr>
          <a:xfrm>
            <a:off x="827167" y="234841"/>
            <a:ext cx="6638504" cy="707886"/>
          </a:xfrm>
          <a:prstGeom prst="rect">
            <a:avLst/>
          </a:prstGeom>
          <a:noFill/>
        </p:spPr>
        <p:txBody>
          <a:bodyPr wrap="square" rtlCol="0">
            <a:spAutoFit/>
          </a:bodyPr>
          <a:lstStyle/>
          <a:p>
            <a:pPr algn="ctr"/>
            <a:r>
              <a:rPr lang="es-MX" sz="4000" b="1" dirty="0">
                <a:solidFill>
                  <a:schemeClr val="tx2">
                    <a:lumMod val="50000"/>
                  </a:schemeClr>
                </a:solidFill>
                <a:effectLst>
                  <a:outerShdw blurRad="38100" dist="38100" dir="2700000" algn="tl">
                    <a:srgbClr val="000000">
                      <a:alpha val="43137"/>
                    </a:srgbClr>
                  </a:outerShdw>
                </a:effectLst>
              </a:rPr>
              <a:t>Filtros de Agua</a:t>
            </a:r>
          </a:p>
        </p:txBody>
      </p:sp>
    </p:spTree>
    <p:extLst>
      <p:ext uri="{BB962C8B-B14F-4D97-AF65-F5344CB8AC3E}">
        <p14:creationId xmlns:p14="http://schemas.microsoft.com/office/powerpoint/2010/main" val="260334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42645" t="18805" r="26375" b="12711"/>
          <a:stretch/>
        </p:blipFill>
        <p:spPr>
          <a:xfrm>
            <a:off x="317609" y="1704393"/>
            <a:ext cx="3440621" cy="4278403"/>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4311486" y="2132897"/>
            <a:ext cx="2374689" cy="2630079"/>
          </a:xfrm>
          <a:prstGeom prst="rect">
            <a:avLst/>
          </a:prstGeom>
          <a:noFill/>
        </p:spPr>
        <p:txBody>
          <a:bodyPr wrap="none" rtlCol="0">
            <a:spAutoFit/>
          </a:bodyPr>
          <a:lstStyle/>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Balleza</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Bocoyna</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Chínipas</a:t>
            </a: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Guadalupe y Calvo</a:t>
            </a: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Guerrero</a:t>
            </a:r>
          </a:p>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Nonoava</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El Tule</a:t>
            </a:r>
          </a:p>
        </p:txBody>
      </p:sp>
      <p:sp>
        <p:nvSpPr>
          <p:cNvPr id="11" name="CuadroTexto 5"/>
          <p:cNvSpPr txBox="1"/>
          <p:nvPr/>
        </p:nvSpPr>
        <p:spPr>
          <a:xfrm>
            <a:off x="4755166" y="1100265"/>
            <a:ext cx="3913046" cy="830997"/>
          </a:xfrm>
          <a:prstGeom prst="rect">
            <a:avLst/>
          </a:prstGeom>
          <a:noFill/>
        </p:spPr>
        <p:txBody>
          <a:bodyPr wrap="square" rtlCol="0">
            <a:spAutoFit/>
          </a:bodyPr>
          <a:lstStyle/>
          <a:p>
            <a:pPr algn="ctr"/>
            <a:r>
              <a:rPr lang="es-ES" sz="2400" b="1" dirty="0">
                <a:solidFill>
                  <a:schemeClr val="tx2">
                    <a:lumMod val="50000"/>
                  </a:schemeClr>
                </a:solidFill>
                <a:latin typeface="Century Gothic" panose="020B0502020202020204" pitchFamily="34" charset="0"/>
              </a:rPr>
              <a:t>Municipios dentro </a:t>
            </a:r>
          </a:p>
          <a:p>
            <a:pPr algn="ctr"/>
            <a:r>
              <a:rPr lang="es-ES" sz="2400" b="1" dirty="0">
                <a:solidFill>
                  <a:schemeClr val="tx2">
                    <a:lumMod val="50000"/>
                  </a:schemeClr>
                </a:solidFill>
                <a:latin typeface="Century Gothic" panose="020B0502020202020204" pitchFamily="34" charset="0"/>
              </a:rPr>
              <a:t>del programa</a:t>
            </a:r>
            <a:endParaRPr lang="es-MX" sz="2400" b="1" dirty="0">
              <a:solidFill>
                <a:schemeClr val="tx2">
                  <a:lumMod val="50000"/>
                </a:schemeClr>
              </a:solidFill>
              <a:latin typeface="Century Gothic" panose="020B0502020202020204" pitchFamily="34" charset="0"/>
            </a:endParaRPr>
          </a:p>
        </p:txBody>
      </p:sp>
      <p:sp>
        <p:nvSpPr>
          <p:cNvPr id="12" name="CuadroTexto 11"/>
          <p:cNvSpPr txBox="1"/>
          <p:nvPr/>
        </p:nvSpPr>
        <p:spPr>
          <a:xfrm>
            <a:off x="6910086" y="2120819"/>
            <a:ext cx="2006512" cy="3046988"/>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Batopilas</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Carichí</a:t>
            </a:r>
          </a:p>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Guachochi</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Guazapares</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err="1">
                <a:latin typeface="Century Gothic" panose="020B0502020202020204" pitchFamily="34" charset="0"/>
              </a:rPr>
              <a:t>Matachí</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ES" sz="1600" b="1" dirty="0">
                <a:latin typeface="Century Gothic" panose="020B0502020202020204" pitchFamily="34" charset="0"/>
              </a:rPr>
              <a:t>Morelos</a:t>
            </a:r>
            <a:endParaRPr lang="es-MX" sz="1600" b="1" dirty="0">
              <a:latin typeface="Century Gothic" panose="020B0502020202020204" pitchFamily="34" charset="0"/>
            </a:endParaRP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Ocampo</a:t>
            </a:r>
          </a:p>
          <a:p>
            <a:pPr marL="214313" indent="-214313">
              <a:lnSpc>
                <a:spcPct val="150000"/>
              </a:lnSpc>
              <a:buFont typeface="Arial" panose="020B0604020202020204" pitchFamily="34" charset="0"/>
              <a:buChar char="•"/>
            </a:pPr>
            <a:r>
              <a:rPr lang="es-MX" sz="1600" b="1" dirty="0">
                <a:latin typeface="Century Gothic" panose="020B0502020202020204" pitchFamily="34" charset="0"/>
              </a:rPr>
              <a:t>Urique</a:t>
            </a:r>
          </a:p>
        </p:txBody>
      </p:sp>
      <p:sp>
        <p:nvSpPr>
          <p:cNvPr id="2" name="CuadroTexto 1"/>
          <p:cNvSpPr txBox="1"/>
          <p:nvPr/>
        </p:nvSpPr>
        <p:spPr>
          <a:xfrm>
            <a:off x="4730084" y="5801779"/>
            <a:ext cx="1412840" cy="507831"/>
          </a:xfrm>
          <a:prstGeom prst="rect">
            <a:avLst/>
          </a:prstGeom>
          <a:solidFill>
            <a:schemeClr val="bg1"/>
          </a:solidFill>
        </p:spPr>
        <p:txBody>
          <a:bodyPr wrap="square" rtlCol="0">
            <a:spAutoFit/>
          </a:bodyPr>
          <a:lstStyle/>
          <a:p>
            <a:r>
              <a:rPr lang="es-ES" sz="900" dirty="0">
                <a:solidFill>
                  <a:schemeClr val="tx1">
                    <a:lumMod val="65000"/>
                    <a:lumOff val="35000"/>
                  </a:schemeClr>
                </a:solidFill>
                <a:latin typeface="Century Gothic" panose="020B0502020202020204" pitchFamily="34" charset="0"/>
              </a:rPr>
              <a:t>Filtros familiares entregados a niños con desnutrición</a:t>
            </a:r>
            <a:endParaRPr lang="es-MX" sz="900" dirty="0">
              <a:solidFill>
                <a:schemeClr val="tx1">
                  <a:lumMod val="65000"/>
                  <a:lumOff val="35000"/>
                </a:schemeClr>
              </a:solidFill>
              <a:latin typeface="Century Gothic" panose="020B0502020202020204" pitchFamily="34" charset="0"/>
            </a:endParaRPr>
          </a:p>
        </p:txBody>
      </p:sp>
      <p:sp>
        <p:nvSpPr>
          <p:cNvPr id="9" name="CuadroTexto 8"/>
          <p:cNvSpPr txBox="1"/>
          <p:nvPr/>
        </p:nvSpPr>
        <p:spPr>
          <a:xfrm>
            <a:off x="7357008" y="5801779"/>
            <a:ext cx="1337774" cy="507831"/>
          </a:xfrm>
          <a:prstGeom prst="rect">
            <a:avLst/>
          </a:prstGeom>
          <a:solidFill>
            <a:schemeClr val="bg1"/>
          </a:solidFill>
        </p:spPr>
        <p:txBody>
          <a:bodyPr wrap="square" rtlCol="0">
            <a:spAutoFit/>
          </a:bodyPr>
          <a:lstStyle/>
          <a:p>
            <a:r>
              <a:rPr lang="es-ES" sz="900" dirty="0">
                <a:solidFill>
                  <a:schemeClr val="tx1">
                    <a:lumMod val="65000"/>
                    <a:lumOff val="35000"/>
                  </a:schemeClr>
                </a:solidFill>
                <a:latin typeface="Century Gothic" panose="020B0502020202020204" pitchFamily="34" charset="0"/>
              </a:rPr>
              <a:t>Filtros familiares por entregar a niños con desnutrición </a:t>
            </a:r>
            <a:endParaRPr lang="es-MX" sz="900" dirty="0">
              <a:solidFill>
                <a:schemeClr val="tx1">
                  <a:lumMod val="65000"/>
                  <a:lumOff val="35000"/>
                </a:schemeClr>
              </a:solidFill>
              <a:latin typeface="Century Gothic" panose="020B0502020202020204" pitchFamily="34" charset="0"/>
            </a:endParaRPr>
          </a:p>
        </p:txBody>
      </p:sp>
      <p:sp>
        <p:nvSpPr>
          <p:cNvPr id="3" name="Elipse 2"/>
          <p:cNvSpPr/>
          <p:nvPr/>
        </p:nvSpPr>
        <p:spPr>
          <a:xfrm>
            <a:off x="4589562" y="6004819"/>
            <a:ext cx="140522" cy="1457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Century Gothic" panose="020B0502020202020204" pitchFamily="34" charset="0"/>
            </a:endParaRPr>
          </a:p>
        </p:txBody>
      </p:sp>
      <p:sp>
        <p:nvSpPr>
          <p:cNvPr id="13" name="CuadroTexto 12"/>
          <p:cNvSpPr txBox="1"/>
          <p:nvPr/>
        </p:nvSpPr>
        <p:spPr>
          <a:xfrm>
            <a:off x="6286822" y="5940278"/>
            <a:ext cx="886601" cy="369332"/>
          </a:xfrm>
          <a:prstGeom prst="rect">
            <a:avLst/>
          </a:prstGeom>
          <a:solidFill>
            <a:schemeClr val="bg1"/>
          </a:solidFill>
        </p:spPr>
        <p:txBody>
          <a:bodyPr wrap="square" rtlCol="0">
            <a:spAutoFit/>
          </a:bodyPr>
          <a:lstStyle/>
          <a:p>
            <a:r>
              <a:rPr lang="es-ES" sz="900" dirty="0">
                <a:solidFill>
                  <a:schemeClr val="tx1">
                    <a:lumMod val="65000"/>
                    <a:lumOff val="35000"/>
                  </a:schemeClr>
                </a:solidFill>
                <a:latin typeface="Century Gothic" panose="020B0502020202020204" pitchFamily="34" charset="0"/>
              </a:rPr>
              <a:t>Población abierta</a:t>
            </a:r>
            <a:endParaRPr lang="es-MX" sz="900" dirty="0">
              <a:solidFill>
                <a:schemeClr val="tx1">
                  <a:lumMod val="65000"/>
                  <a:lumOff val="35000"/>
                </a:schemeClr>
              </a:solidFill>
              <a:latin typeface="Century Gothic" panose="020B0502020202020204" pitchFamily="34" charset="0"/>
            </a:endParaRPr>
          </a:p>
        </p:txBody>
      </p:sp>
      <p:sp>
        <p:nvSpPr>
          <p:cNvPr id="14" name="Elipse 13"/>
          <p:cNvSpPr/>
          <p:nvPr/>
        </p:nvSpPr>
        <p:spPr>
          <a:xfrm>
            <a:off x="6205251" y="6052046"/>
            <a:ext cx="140522" cy="1457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Century Gothic" panose="020B0502020202020204" pitchFamily="34" charset="0"/>
            </a:endParaRPr>
          </a:p>
        </p:txBody>
      </p:sp>
      <p:sp>
        <p:nvSpPr>
          <p:cNvPr id="15" name="Elipse 14"/>
          <p:cNvSpPr/>
          <p:nvPr/>
        </p:nvSpPr>
        <p:spPr>
          <a:xfrm>
            <a:off x="7173423" y="5982796"/>
            <a:ext cx="140522" cy="145796"/>
          </a:xfrm>
          <a:prstGeom prst="ellipse">
            <a:avLst/>
          </a:prstGeom>
          <a:solidFill>
            <a:srgbClr val="87C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rgbClr val="87C337"/>
              </a:solidFill>
              <a:latin typeface="Century Gothic" panose="020B0502020202020204" pitchFamily="34" charset="0"/>
            </a:endParaRPr>
          </a:p>
        </p:txBody>
      </p:sp>
      <p:sp>
        <p:nvSpPr>
          <p:cNvPr id="16" name="CuadroTexto 15"/>
          <p:cNvSpPr txBox="1"/>
          <p:nvPr/>
        </p:nvSpPr>
        <p:spPr>
          <a:xfrm>
            <a:off x="908189" y="228609"/>
            <a:ext cx="6638504" cy="707886"/>
          </a:xfrm>
          <a:prstGeom prst="rect">
            <a:avLst/>
          </a:prstGeom>
          <a:noFill/>
        </p:spPr>
        <p:txBody>
          <a:bodyPr wrap="square" rtlCol="0">
            <a:spAutoFit/>
          </a:bodyPr>
          <a:lstStyle/>
          <a:p>
            <a:pPr algn="ctr"/>
            <a:r>
              <a:rPr lang="es-MX" sz="4000" b="1" dirty="0">
                <a:solidFill>
                  <a:schemeClr val="tx2">
                    <a:lumMod val="50000"/>
                  </a:schemeClr>
                </a:solidFill>
                <a:effectLst>
                  <a:outerShdw blurRad="38100" dist="38100" dir="2700000" algn="tl">
                    <a:srgbClr val="000000">
                      <a:alpha val="43137"/>
                    </a:srgbClr>
                  </a:outerShdw>
                </a:effectLst>
              </a:rPr>
              <a:t>Filtros de Agua</a:t>
            </a:r>
          </a:p>
        </p:txBody>
      </p:sp>
    </p:spTree>
    <p:extLst>
      <p:ext uri="{BB962C8B-B14F-4D97-AF65-F5344CB8AC3E}">
        <p14:creationId xmlns:p14="http://schemas.microsoft.com/office/powerpoint/2010/main" val="337615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ector recto 37"/>
          <p:cNvCxnSpPr/>
          <p:nvPr/>
        </p:nvCxnSpPr>
        <p:spPr>
          <a:xfrm>
            <a:off x="563941" y="1412776"/>
            <a:ext cx="800323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p:txBody>
          <a:bodyPr/>
          <a:lstStyle/>
          <a:p>
            <a:fld id="{C3E68D53-7DBD-4481-941C-EA076A46EE23}" type="slidenum">
              <a:rPr lang="es-MX" smtClean="0">
                <a:solidFill>
                  <a:prstClr val="black">
                    <a:tint val="75000"/>
                  </a:prstClr>
                </a:solidFill>
              </a:rPr>
              <a:pPr/>
              <a:t>2</a:t>
            </a:fld>
            <a:endParaRPr lang="es-MX" dirty="0">
              <a:solidFill>
                <a:prstClr val="black">
                  <a:tint val="75000"/>
                </a:prstClr>
              </a:solidFill>
            </a:endParaRPr>
          </a:p>
        </p:txBody>
      </p:sp>
      <p:pic>
        <p:nvPicPr>
          <p:cNvPr id="7" name="Imagen 6"/>
          <p:cNvPicPr>
            <a:picLocks noChangeAspect="1"/>
          </p:cNvPicPr>
          <p:nvPr/>
        </p:nvPicPr>
        <p:blipFill>
          <a:blip r:embed="rId2"/>
          <a:stretch>
            <a:fillRect/>
          </a:stretch>
        </p:blipFill>
        <p:spPr>
          <a:xfrm>
            <a:off x="1118411" y="2480043"/>
            <a:ext cx="1189783" cy="1555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3"/>
          <a:stretch>
            <a:fillRect/>
          </a:stretch>
        </p:blipFill>
        <p:spPr>
          <a:xfrm>
            <a:off x="1736627" y="4659191"/>
            <a:ext cx="1782314" cy="1113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Conector recto de flecha 9"/>
          <p:cNvCxnSpPr/>
          <p:nvPr/>
        </p:nvCxnSpPr>
        <p:spPr>
          <a:xfrm flipH="1">
            <a:off x="2627784" y="2114023"/>
            <a:ext cx="1944216" cy="882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3131840" y="2114023"/>
            <a:ext cx="1440160" cy="2400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572000" y="2114023"/>
            <a:ext cx="1981200" cy="882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572000" y="2114023"/>
            <a:ext cx="1382702" cy="2400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857006"/>
            <a:ext cx="2966878" cy="1257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9417" y="2588115"/>
            <a:ext cx="1573944" cy="1234960"/>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2409" y="4614574"/>
            <a:ext cx="2150952" cy="1075476"/>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221" y="4508886"/>
            <a:ext cx="1364526" cy="1364526"/>
          </a:xfrm>
          <a:prstGeom prst="rect">
            <a:avLst/>
          </a:prstGeom>
          <a:ln>
            <a:noFill/>
          </a:ln>
          <a:effectLst>
            <a:outerShdw blurRad="292100" dist="139700" dir="2700000" algn="tl" rotWithShape="0">
              <a:srgbClr val="333333">
                <a:alpha val="65000"/>
              </a:srgbClr>
            </a:outerShdw>
          </a:effectLst>
        </p:spPr>
      </p:pic>
      <p:cxnSp>
        <p:nvCxnSpPr>
          <p:cNvPr id="11" name="Conector recto de flecha 10"/>
          <p:cNvCxnSpPr/>
          <p:nvPr/>
        </p:nvCxnSpPr>
        <p:spPr>
          <a:xfrm flipH="1">
            <a:off x="4565558" y="2183033"/>
            <a:ext cx="6442" cy="226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716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930"/>
            <a:ext cx="8229600" cy="1143000"/>
          </a:xfrm>
        </p:spPr>
        <p:txBody>
          <a:bodyPr/>
          <a:lstStyle/>
          <a:p>
            <a:r>
              <a:rPr lang="es-MX" b="1" dirty="0">
                <a:solidFill>
                  <a:schemeClr val="tx2">
                    <a:lumMod val="50000"/>
                  </a:schemeClr>
                </a:solidFill>
                <a:effectLst>
                  <a:outerShdw blurRad="38100" dist="38100" dir="2700000" algn="tl">
                    <a:srgbClr val="000000">
                      <a:alpha val="43137"/>
                    </a:srgbClr>
                  </a:outerShdw>
                </a:effectLst>
              </a:rPr>
              <a:t>Trasplante de Órganos</a:t>
            </a:r>
          </a:p>
        </p:txBody>
      </p:sp>
      <p:pic>
        <p:nvPicPr>
          <p:cNvPr id="5" name="Marcador de contenido 4"/>
          <p:cNvPicPr>
            <a:picLocks noGrp="1" noChangeAspect="1"/>
          </p:cNvPicPr>
          <p:nvPr>
            <p:ph idx="1"/>
          </p:nvPr>
        </p:nvPicPr>
        <p:blipFill rotWithShape="1">
          <a:blip r:embed="rId2"/>
          <a:srcRect r="295" b="38265"/>
          <a:stretch/>
        </p:blipFill>
        <p:spPr>
          <a:xfrm>
            <a:off x="671332" y="1219780"/>
            <a:ext cx="7870784" cy="5319132"/>
          </a:xfrm>
          <a:prstGeom prst="rect">
            <a:avLst/>
          </a:prstGeom>
          <a:ln>
            <a:noFill/>
          </a:ln>
          <a:effectLst>
            <a:outerShdw blurRad="190500" algn="tl" rotWithShape="0">
              <a:srgbClr val="000000">
                <a:alpha val="70000"/>
              </a:srgbClr>
            </a:outerShdw>
          </a:effectLst>
        </p:spPr>
      </p:pic>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20</a:t>
            </a:fld>
            <a:endParaRPr lang="es-MX" dirty="0">
              <a:solidFill>
                <a:prstClr val="black">
                  <a:tint val="75000"/>
                </a:prstClr>
              </a:solidFill>
            </a:endParaRPr>
          </a:p>
        </p:txBody>
      </p:sp>
      <p:sp>
        <p:nvSpPr>
          <p:cNvPr id="6" name="Flecha derecha 5"/>
          <p:cNvSpPr/>
          <p:nvPr/>
        </p:nvSpPr>
        <p:spPr>
          <a:xfrm>
            <a:off x="116222" y="4179983"/>
            <a:ext cx="584200" cy="237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izquierda 6"/>
          <p:cNvSpPr/>
          <p:nvPr/>
        </p:nvSpPr>
        <p:spPr>
          <a:xfrm>
            <a:off x="8513454" y="4161255"/>
            <a:ext cx="601134" cy="237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trella de 12 puntas 7"/>
          <p:cNvSpPr/>
          <p:nvPr/>
        </p:nvSpPr>
        <p:spPr>
          <a:xfrm>
            <a:off x="8457962" y="3402958"/>
            <a:ext cx="740780" cy="659394"/>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14</a:t>
            </a:r>
          </a:p>
        </p:txBody>
      </p:sp>
      <p:sp>
        <p:nvSpPr>
          <p:cNvPr id="9" name="CuadroTexto 8"/>
          <p:cNvSpPr txBox="1"/>
          <p:nvPr/>
        </p:nvSpPr>
        <p:spPr>
          <a:xfrm rot="5400000">
            <a:off x="8358315" y="6214696"/>
            <a:ext cx="795866" cy="415498"/>
          </a:xfrm>
          <a:prstGeom prst="rect">
            <a:avLst/>
          </a:prstGeom>
          <a:noFill/>
        </p:spPr>
        <p:txBody>
          <a:bodyPr wrap="square" rtlCol="0">
            <a:spAutoFit/>
          </a:bodyPr>
          <a:lstStyle/>
          <a:p>
            <a:r>
              <a:rPr lang="es-MX" sz="700" b="1" i="1" dirty="0" err="1"/>
              <a:t>Fuente:CENATRA</a:t>
            </a:r>
            <a:r>
              <a:rPr lang="es-MX" sz="700" b="1" i="1" dirty="0"/>
              <a:t> Ene-Junio 2018</a:t>
            </a:r>
          </a:p>
        </p:txBody>
      </p:sp>
    </p:spTree>
    <p:extLst>
      <p:ext uri="{BB962C8B-B14F-4D97-AF65-F5344CB8AC3E}">
        <p14:creationId xmlns:p14="http://schemas.microsoft.com/office/powerpoint/2010/main" val="415522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930"/>
            <a:ext cx="8229600" cy="1143000"/>
          </a:xfrm>
        </p:spPr>
        <p:txBody>
          <a:bodyPr/>
          <a:lstStyle/>
          <a:p>
            <a:r>
              <a:rPr lang="es-MX" b="1" dirty="0">
                <a:solidFill>
                  <a:schemeClr val="tx2">
                    <a:lumMod val="50000"/>
                  </a:schemeClr>
                </a:solidFill>
                <a:effectLst>
                  <a:outerShdw blurRad="38100" dist="38100" dir="2700000" algn="tl">
                    <a:srgbClr val="000000">
                      <a:alpha val="43137"/>
                    </a:srgbClr>
                  </a:outerShdw>
                </a:effectLst>
              </a:rPr>
              <a:t>Trasplante de Órganos</a:t>
            </a:r>
          </a:p>
        </p:txBody>
      </p:sp>
      <p:pic>
        <p:nvPicPr>
          <p:cNvPr id="5" name="Marcador de contenido 4"/>
          <p:cNvPicPr>
            <a:picLocks noGrp="1" noChangeAspect="1"/>
          </p:cNvPicPr>
          <p:nvPr>
            <p:ph idx="1"/>
          </p:nvPr>
        </p:nvPicPr>
        <p:blipFill rotWithShape="1">
          <a:blip r:embed="rId2"/>
          <a:srcRect t="58946" r="-448"/>
          <a:stretch/>
        </p:blipFill>
        <p:spPr>
          <a:xfrm>
            <a:off x="494291" y="1256752"/>
            <a:ext cx="7824431" cy="4924276"/>
          </a:xfrm>
          <a:prstGeom prst="rect">
            <a:avLst/>
          </a:prstGeom>
        </p:spPr>
      </p:pic>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21</a:t>
            </a:fld>
            <a:endParaRPr lang="es-MX" dirty="0">
              <a:solidFill>
                <a:prstClr val="black">
                  <a:tint val="75000"/>
                </a:prstClr>
              </a:solidFill>
            </a:endParaRPr>
          </a:p>
        </p:txBody>
      </p:sp>
      <p:sp>
        <p:nvSpPr>
          <p:cNvPr id="9" name="CuadroTexto 8"/>
          <p:cNvSpPr txBox="1"/>
          <p:nvPr/>
        </p:nvSpPr>
        <p:spPr>
          <a:xfrm>
            <a:off x="6967959" y="6181028"/>
            <a:ext cx="896563" cy="307777"/>
          </a:xfrm>
          <a:prstGeom prst="rect">
            <a:avLst/>
          </a:prstGeom>
          <a:noFill/>
        </p:spPr>
        <p:txBody>
          <a:bodyPr wrap="square" rtlCol="0">
            <a:spAutoFit/>
          </a:bodyPr>
          <a:lstStyle/>
          <a:p>
            <a:r>
              <a:rPr lang="es-MX" sz="700" b="1" i="1" dirty="0" err="1"/>
              <a:t>Fuente:CENATRA</a:t>
            </a:r>
            <a:r>
              <a:rPr lang="es-MX" sz="700" b="1" i="1" dirty="0"/>
              <a:t> Ene-Junio 2018</a:t>
            </a:r>
          </a:p>
        </p:txBody>
      </p:sp>
    </p:spTree>
    <p:extLst>
      <p:ext uri="{BB962C8B-B14F-4D97-AF65-F5344CB8AC3E}">
        <p14:creationId xmlns:p14="http://schemas.microsoft.com/office/powerpoint/2010/main" val="26887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tx2">
                    <a:lumMod val="50000"/>
                  </a:schemeClr>
                </a:solidFill>
                <a:effectLst>
                  <a:outerShdw blurRad="38100" dist="38100" dir="2700000" algn="tl">
                    <a:srgbClr val="000000">
                      <a:alpha val="43137"/>
                    </a:srgbClr>
                  </a:outerShdw>
                </a:effectLst>
              </a:rPr>
              <a:t>Atención a Migrantes</a:t>
            </a:r>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22</a:t>
            </a:fld>
            <a:endParaRPr lang="es-MX" dirty="0">
              <a:solidFill>
                <a:prstClr val="black">
                  <a:tint val="75000"/>
                </a:prstClr>
              </a:solidFill>
            </a:endParaRPr>
          </a:p>
        </p:txBody>
      </p:sp>
      <p:graphicFrame>
        <p:nvGraphicFramePr>
          <p:cNvPr id="6" name="Diagrama 5"/>
          <p:cNvGraphicFramePr/>
          <p:nvPr>
            <p:extLst>
              <p:ext uri="{D42A27DB-BD31-4B8C-83A1-F6EECF244321}">
                <p14:modId xmlns:p14="http://schemas.microsoft.com/office/powerpoint/2010/main" val="999007177"/>
              </p:ext>
            </p:extLst>
          </p:nvPr>
        </p:nvGraphicFramePr>
        <p:xfrm>
          <a:off x="1024467" y="1417638"/>
          <a:ext cx="7662333" cy="464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7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tx2">
                    <a:lumMod val="50000"/>
                  </a:schemeClr>
                </a:solidFill>
                <a:effectLst>
                  <a:outerShdw blurRad="38100" dist="38100" dir="2700000" algn="tl">
                    <a:srgbClr val="000000">
                      <a:alpha val="43137"/>
                    </a:srgbClr>
                  </a:outerShdw>
                </a:effectLst>
              </a:rPr>
              <a:t>Plan de Atención a Migrantes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221977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23</a:t>
            </a:fld>
            <a:endParaRPr lang="es-MX" dirty="0">
              <a:solidFill>
                <a:prstClr val="black">
                  <a:tint val="75000"/>
                </a:prstClr>
              </a:solidFill>
            </a:endParaRPr>
          </a:p>
        </p:txBody>
      </p:sp>
    </p:spTree>
    <p:extLst>
      <p:ext uri="{BB962C8B-B14F-4D97-AF65-F5344CB8AC3E}">
        <p14:creationId xmlns:p14="http://schemas.microsoft.com/office/powerpoint/2010/main" val="226208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solidFill>
                  <a:schemeClr val="accent1">
                    <a:lumMod val="50000"/>
                  </a:schemeClr>
                </a:solidFill>
                <a:effectLst>
                  <a:outerShdw blurRad="38100" dist="38100" dir="2700000" algn="tl">
                    <a:srgbClr val="000000">
                      <a:alpha val="43137"/>
                    </a:srgbClr>
                  </a:outerShdw>
                </a:effectLst>
              </a:rPr>
              <a:t>Comisión de Conciliación y Arbitraje Médico</a:t>
            </a:r>
          </a:p>
        </p:txBody>
      </p:sp>
      <p:sp>
        <p:nvSpPr>
          <p:cNvPr id="3" name="Marcador de contenido 2"/>
          <p:cNvSpPr>
            <a:spLocks noGrp="1"/>
          </p:cNvSpPr>
          <p:nvPr>
            <p:ph idx="1"/>
          </p:nvPr>
        </p:nvSpPr>
        <p:spPr/>
        <p:txBody>
          <a:bodyPr/>
          <a:lstStyle/>
          <a:p>
            <a:r>
              <a:rPr lang="es-MX" dirty="0"/>
              <a:t>CONAMED nace hace 20 años</a:t>
            </a:r>
          </a:p>
          <a:p>
            <a:r>
              <a:rPr lang="es-MX" dirty="0"/>
              <a:t>Decreto hace 3 años sobre creación de COCAM en el Estado de Chihuahua.</a:t>
            </a:r>
          </a:p>
          <a:p>
            <a:r>
              <a:rPr lang="es-MX" dirty="0"/>
              <a:t>2 meses en funciones: asesoría, conciliación, mediación y arbitraje.</a:t>
            </a:r>
          </a:p>
          <a:p>
            <a:r>
              <a:rPr lang="es-MX" dirty="0"/>
              <a:t>Presupuesto: 3 millones 500 mil pesos.</a:t>
            </a:r>
          </a:p>
          <a:p>
            <a:endParaRPr lang="es-MX" dirty="0"/>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24</a:t>
            </a:fld>
            <a:endParaRPr lang="es-MX" dirty="0">
              <a:solidFill>
                <a:prstClr val="black">
                  <a:tint val="75000"/>
                </a:prstClr>
              </a:solidFill>
            </a:endParaRPr>
          </a:p>
        </p:txBody>
      </p:sp>
    </p:spTree>
    <p:extLst>
      <p:ext uri="{BB962C8B-B14F-4D97-AF65-F5344CB8AC3E}">
        <p14:creationId xmlns:p14="http://schemas.microsoft.com/office/powerpoint/2010/main" val="53296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solidFill>
                  <a:schemeClr val="accent1">
                    <a:lumMod val="50000"/>
                  </a:schemeClr>
                </a:solidFill>
                <a:effectLst>
                  <a:outerShdw blurRad="38100" dist="38100" dir="2700000" algn="tl">
                    <a:srgbClr val="000000">
                      <a:alpha val="43137"/>
                    </a:srgbClr>
                  </a:outerShdw>
                </a:effectLst>
              </a:rPr>
              <a:t>Logros Destacados de la Administración Actual</a:t>
            </a:r>
          </a:p>
        </p:txBody>
      </p:sp>
      <p:sp>
        <p:nvSpPr>
          <p:cNvPr id="3" name="Marcador de contenido 2"/>
          <p:cNvSpPr>
            <a:spLocks noGrp="1"/>
          </p:cNvSpPr>
          <p:nvPr>
            <p:ph idx="1"/>
          </p:nvPr>
        </p:nvSpPr>
        <p:spPr>
          <a:xfrm>
            <a:off x="457200" y="1600200"/>
            <a:ext cx="8229600" cy="4939496"/>
          </a:xfrm>
        </p:spPr>
        <p:txBody>
          <a:bodyPr>
            <a:normAutofit fontScale="85000" lnSpcReduction="10000"/>
          </a:bodyPr>
          <a:lstStyle/>
          <a:p>
            <a:pPr algn="just"/>
            <a:r>
              <a:rPr lang="es-MX" dirty="0"/>
              <a:t>Creación del Instituto Chihuahuense de Salud Mental.</a:t>
            </a:r>
          </a:p>
          <a:p>
            <a:pPr algn="just"/>
            <a:r>
              <a:rPr lang="es-MX" dirty="0"/>
              <a:t>Elaboración, aprobación y publicación de la Ley Estatal de Salud Mental.</a:t>
            </a:r>
          </a:p>
          <a:p>
            <a:pPr algn="just"/>
            <a:r>
              <a:rPr lang="es-MX" dirty="0"/>
              <a:t>Proyecto de reglamento de la Ley Estatal de salud en materia de salubridad local.</a:t>
            </a:r>
          </a:p>
          <a:p>
            <a:pPr algn="just"/>
            <a:r>
              <a:rPr lang="es-MX" dirty="0"/>
              <a:t>Activación del Hospital Civil Libertad en Cd. Juárez.</a:t>
            </a:r>
          </a:p>
          <a:p>
            <a:pPr algn="just"/>
            <a:r>
              <a:rPr lang="es-MX" dirty="0" err="1"/>
              <a:t>Hemodinamia</a:t>
            </a:r>
            <a:endParaRPr lang="es-MX" dirty="0"/>
          </a:p>
          <a:p>
            <a:pPr algn="just"/>
            <a:r>
              <a:rPr lang="es-MX" dirty="0"/>
              <a:t>Alianza con las Instituciones de Educación Superior y </a:t>
            </a:r>
            <a:r>
              <a:rPr lang="es-MX" dirty="0" err="1"/>
              <a:t>ONG´s</a:t>
            </a:r>
            <a:r>
              <a:rPr lang="es-MX" dirty="0"/>
              <a:t>.</a:t>
            </a:r>
          </a:p>
          <a:p>
            <a:pPr algn="just"/>
            <a:r>
              <a:rPr lang="es-MX" dirty="0"/>
              <a:t>Red Estatal de laboratorios.</a:t>
            </a:r>
          </a:p>
          <a:p>
            <a:pPr algn="just"/>
            <a:r>
              <a:rPr lang="es-MX" dirty="0"/>
              <a:t>Creación de la Unidad de Género</a:t>
            </a:r>
          </a:p>
          <a:p>
            <a:pPr marL="0" indent="0" algn="just">
              <a:buNone/>
            </a:pPr>
            <a:endParaRPr lang="es-MX" dirty="0"/>
          </a:p>
          <a:p>
            <a:pPr marL="0" indent="0" algn="just">
              <a:buNone/>
            </a:pPr>
            <a:endParaRPr lang="es-MX" dirty="0"/>
          </a:p>
          <a:p>
            <a:pPr algn="just"/>
            <a:endParaRPr lang="es-MX" dirty="0"/>
          </a:p>
          <a:p>
            <a:pPr algn="just"/>
            <a:endParaRPr lang="es-MX" dirty="0"/>
          </a:p>
          <a:p>
            <a:pPr algn="just"/>
            <a:endParaRPr lang="es-MX" dirty="0"/>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25</a:t>
            </a:fld>
            <a:endParaRPr lang="es-MX" dirty="0">
              <a:solidFill>
                <a:prstClr val="black">
                  <a:tint val="75000"/>
                </a:prstClr>
              </a:solidFill>
            </a:endParaRPr>
          </a:p>
        </p:txBody>
      </p:sp>
    </p:spTree>
    <p:extLst>
      <p:ext uri="{BB962C8B-B14F-4D97-AF65-F5344CB8AC3E}">
        <p14:creationId xmlns:p14="http://schemas.microsoft.com/office/powerpoint/2010/main" val="389824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4171"/>
            <a:ext cx="8229600" cy="1143000"/>
          </a:xfrm>
        </p:spPr>
        <p:txBody>
          <a:bodyPr>
            <a:noAutofit/>
          </a:bodyPr>
          <a:lstStyle/>
          <a:p>
            <a:r>
              <a:rPr lang="es-MX" sz="8800" b="1" dirty="0">
                <a:solidFill>
                  <a:schemeClr val="tx2">
                    <a:lumMod val="50000"/>
                  </a:schemeClr>
                </a:solidFill>
                <a:effectLst>
                  <a:outerShdw blurRad="38100" dist="38100" dir="2700000" algn="tl">
                    <a:srgbClr val="000000">
                      <a:alpha val="43137"/>
                    </a:srgbClr>
                  </a:outerShdw>
                </a:effectLst>
              </a:rPr>
              <a:t>Gracias…</a:t>
            </a:r>
          </a:p>
        </p:txBody>
      </p:sp>
      <p:sp>
        <p:nvSpPr>
          <p:cNvPr id="3" name="Marcador de número de diapositiva 2"/>
          <p:cNvSpPr>
            <a:spLocks noGrp="1"/>
          </p:cNvSpPr>
          <p:nvPr>
            <p:ph type="sldNum" sz="quarter" idx="12"/>
          </p:nvPr>
        </p:nvSpPr>
        <p:spPr/>
        <p:txBody>
          <a:bodyPr/>
          <a:lstStyle/>
          <a:p>
            <a:fld id="{64D9A068-4C78-44E8-B71D-302D33950B46}" type="slidenum">
              <a:rPr lang="es-MX" smtClean="0">
                <a:solidFill>
                  <a:prstClr val="black">
                    <a:tint val="75000"/>
                  </a:prstClr>
                </a:solidFill>
              </a:rPr>
              <a:pPr/>
              <a:t>26</a:t>
            </a:fld>
            <a:endParaRPr lang="es-MX">
              <a:solidFill>
                <a:prstClr val="black">
                  <a:tint val="75000"/>
                </a:prstClr>
              </a:solidFill>
            </a:endParaRPr>
          </a:p>
        </p:txBody>
      </p:sp>
    </p:spTree>
    <p:extLst>
      <p:ext uri="{BB962C8B-B14F-4D97-AF65-F5344CB8AC3E}">
        <p14:creationId xmlns:p14="http://schemas.microsoft.com/office/powerpoint/2010/main" val="3974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4164"/>
            <a:ext cx="8229600" cy="1143000"/>
          </a:xfrm>
        </p:spPr>
        <p:txBody>
          <a:bodyPr>
            <a:normAutofit fontScale="90000"/>
          </a:bodyPr>
          <a:lstStyle/>
          <a:p>
            <a:r>
              <a:rPr lang="es-MX" b="1" dirty="0">
                <a:solidFill>
                  <a:schemeClr val="tx2">
                    <a:lumMod val="50000"/>
                  </a:schemeClr>
                </a:solidFill>
                <a:effectLst>
                  <a:outerShdw blurRad="38100" dist="38100" dir="2700000" algn="tl">
                    <a:srgbClr val="000000">
                      <a:alpha val="43137"/>
                    </a:srgbClr>
                  </a:outerShdw>
                </a:effectLst>
              </a:rPr>
              <a:t>Recurso Humano Secretaria de Salud</a:t>
            </a:r>
          </a:p>
        </p:txBody>
      </p:sp>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3</a:t>
            </a:fld>
            <a:endParaRPr lang="es-MX" dirty="0">
              <a:solidFill>
                <a:prstClr val="black">
                  <a:tint val="75000"/>
                </a:prst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77517875"/>
              </p:ext>
            </p:extLst>
          </p:nvPr>
        </p:nvGraphicFramePr>
        <p:xfrm>
          <a:off x="144379" y="1179889"/>
          <a:ext cx="8855242" cy="5233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27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solidFill>
                  <a:schemeClr val="tx2">
                    <a:lumMod val="50000"/>
                  </a:schemeClr>
                </a:solidFill>
                <a:effectLst>
                  <a:outerShdw blurRad="38100" dist="38100" dir="2700000" algn="tl">
                    <a:srgbClr val="000000">
                      <a:alpha val="43137"/>
                    </a:srgbClr>
                  </a:outerShdw>
                </a:effectLst>
              </a:rPr>
              <a:t>Presupuesto Secretaria de Salud 2018</a:t>
            </a:r>
          </a:p>
        </p:txBody>
      </p:sp>
      <p:sp>
        <p:nvSpPr>
          <p:cNvPr id="5" name="Marcador de número de diapositiva 4"/>
          <p:cNvSpPr>
            <a:spLocks noGrp="1"/>
          </p:cNvSpPr>
          <p:nvPr>
            <p:ph type="sldNum" sz="quarter" idx="12"/>
          </p:nvPr>
        </p:nvSpPr>
        <p:spPr/>
        <p:txBody>
          <a:bodyPr/>
          <a:lstStyle/>
          <a:p>
            <a:fld id="{C3E68D53-7DBD-4481-941C-EA076A46EE23}" type="slidenum">
              <a:rPr lang="es-MX" smtClean="0">
                <a:solidFill>
                  <a:prstClr val="black">
                    <a:tint val="75000"/>
                  </a:prstClr>
                </a:solidFill>
              </a:rPr>
              <a:pPr/>
              <a:t>4</a:t>
            </a:fld>
            <a:endParaRPr lang="es-MX" dirty="0">
              <a:solidFill>
                <a:prstClr val="black">
                  <a:tint val="75000"/>
                </a:prstClr>
              </a:solidFill>
            </a:endParaRPr>
          </a:p>
        </p:txBody>
      </p:sp>
      <p:graphicFrame>
        <p:nvGraphicFramePr>
          <p:cNvPr id="7" name="Marcador de contenido 4"/>
          <p:cNvGraphicFramePr>
            <a:graphicFrameLocks noGrp="1"/>
          </p:cNvGraphicFramePr>
          <p:nvPr>
            <p:ph sz="half" idx="1"/>
            <p:extLst>
              <p:ext uri="{D42A27DB-BD31-4B8C-83A1-F6EECF244321}">
                <p14:modId xmlns:p14="http://schemas.microsoft.com/office/powerpoint/2010/main" val="11911780"/>
              </p:ext>
            </p:extLst>
          </p:nvPr>
        </p:nvGraphicFramePr>
        <p:xfrm>
          <a:off x="457200" y="1516284"/>
          <a:ext cx="4038600" cy="460987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3296346" y="5901643"/>
            <a:ext cx="2180918" cy="646331"/>
          </a:xfrm>
          <a:prstGeom prst="rect">
            <a:avLst/>
          </a:prstGeom>
        </p:spPr>
        <p:txBody>
          <a:bodyPr wrap="none">
            <a:spAutoFit/>
          </a:bodyPr>
          <a:lstStyle/>
          <a:p>
            <a:r>
              <a:rPr lang="es-MX" b="1" dirty="0">
                <a:latin typeface="Arial" panose="020B0604020202020204" pitchFamily="34" charset="0"/>
              </a:rPr>
              <a:t>Total Presupuesto</a:t>
            </a:r>
          </a:p>
          <a:p>
            <a:r>
              <a:rPr lang="es-MX" b="1" dirty="0">
                <a:latin typeface="Arial" panose="020B0604020202020204" pitchFamily="34" charset="0"/>
              </a:rPr>
              <a:t>$6,392,118,936.14</a:t>
            </a:r>
            <a:r>
              <a:rPr lang="es-MX" b="1" dirty="0"/>
              <a:t> </a:t>
            </a: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191952444"/>
              </p:ext>
            </p:extLst>
          </p:nvPr>
        </p:nvGraphicFramePr>
        <p:xfrm>
          <a:off x="4386805" y="1516284"/>
          <a:ext cx="4676172" cy="4840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200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4 Recortar rectángulo de esquina sencilla"/>
          <p:cNvSpPr/>
          <p:nvPr/>
        </p:nvSpPr>
        <p:spPr>
          <a:xfrm>
            <a:off x="6073848" y="4848402"/>
            <a:ext cx="2445119" cy="978652"/>
          </a:xfrm>
          <a:prstGeom prst="snip1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4 Recortar rectángulo de esquina sencilla"/>
          <p:cNvSpPr/>
          <p:nvPr/>
        </p:nvSpPr>
        <p:spPr>
          <a:xfrm>
            <a:off x="6064055" y="3566412"/>
            <a:ext cx="2454912" cy="991383"/>
          </a:xfrm>
          <a:prstGeom prst="snip1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4 Recortar rectángulo de esquina sencilla"/>
          <p:cNvSpPr/>
          <p:nvPr/>
        </p:nvSpPr>
        <p:spPr>
          <a:xfrm>
            <a:off x="6030491" y="2136917"/>
            <a:ext cx="2488476" cy="1187985"/>
          </a:xfrm>
          <a:prstGeom prst="snip1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pic>
        <p:nvPicPr>
          <p:cNvPr id="5" name="1 Imagen"/>
          <p:cNvPicPr>
            <a:picLocks noChangeAspect="1"/>
          </p:cNvPicPr>
          <p:nvPr/>
        </p:nvPicPr>
        <p:blipFill rotWithShape="1">
          <a:blip r:embed="rId2" cstate="print">
            <a:extLst>
              <a:ext uri="{28A0092B-C50C-407E-A947-70E740481C1C}">
                <a14:useLocalDpi xmlns:a14="http://schemas.microsoft.com/office/drawing/2010/main" val="0"/>
              </a:ext>
            </a:extLst>
          </a:blip>
          <a:srcRect b="27496"/>
          <a:stretch/>
        </p:blipFill>
        <p:spPr>
          <a:xfrm>
            <a:off x="503457" y="1895407"/>
            <a:ext cx="5098486" cy="4679014"/>
          </a:xfrm>
          <a:prstGeom prst="rect">
            <a:avLst/>
          </a:prstGeom>
        </p:spPr>
      </p:pic>
      <p:sp>
        <p:nvSpPr>
          <p:cNvPr id="6" name="66 CuadroTexto"/>
          <p:cNvSpPr txBox="1"/>
          <p:nvPr/>
        </p:nvSpPr>
        <p:spPr>
          <a:xfrm>
            <a:off x="503457" y="972076"/>
            <a:ext cx="8235356" cy="923330"/>
          </a:xfrm>
          <a:prstGeom prst="rect">
            <a:avLst/>
          </a:prstGeom>
          <a:noFill/>
          <a:ln w="19050">
            <a:noFill/>
          </a:ln>
        </p:spPr>
        <p:txBody>
          <a:bodyPr wrap="square" rtlCol="0">
            <a:spAutoFit/>
          </a:bodyPr>
          <a:lstStyle/>
          <a:p>
            <a:pPr algn="just"/>
            <a:r>
              <a:rPr lang="es-MX" dirty="0">
                <a:solidFill>
                  <a:schemeClr val="tx2">
                    <a:lumMod val="50000"/>
                  </a:schemeClr>
                </a:solidFill>
                <a:effectLst>
                  <a:outerShdw blurRad="38100" dist="38100" dir="2700000" algn="tl">
                    <a:srgbClr val="000000">
                      <a:alpha val="43137"/>
                    </a:srgbClr>
                  </a:outerShdw>
                </a:effectLst>
              </a:rPr>
              <a:t>Realizar acciones de diagnóstico, tratamiento y prevención con especialistas, mediante la red de Telemedicina como soporte de transmisión,  cumpliendo con los requisitos de atención medica de calidad para la población  con ética médica  y confidencialidad.</a:t>
            </a:r>
            <a:endParaRPr lang="es-MX" dirty="0"/>
          </a:p>
        </p:txBody>
      </p:sp>
      <p:sp>
        <p:nvSpPr>
          <p:cNvPr id="8" name="65 CuadroTexto"/>
          <p:cNvSpPr txBox="1"/>
          <p:nvPr/>
        </p:nvSpPr>
        <p:spPr>
          <a:xfrm>
            <a:off x="6240240" y="2231817"/>
            <a:ext cx="2028953" cy="461665"/>
          </a:xfrm>
          <a:prstGeom prst="rect">
            <a:avLst/>
          </a:prstGeom>
          <a:noFill/>
        </p:spPr>
        <p:txBody>
          <a:bodyPr wrap="none" rtlCol="0">
            <a:spAutoFit/>
          </a:bodyPr>
          <a:lstStyle/>
          <a:p>
            <a:r>
              <a:rPr lang="es-MX" sz="2400" b="1" dirty="0">
                <a:effectLst>
                  <a:outerShdw blurRad="38100" dist="38100" dir="2700000" algn="tl">
                    <a:srgbClr val="000000">
                      <a:alpha val="43137"/>
                    </a:srgbClr>
                  </a:outerShdw>
                </a:effectLst>
              </a:rPr>
              <a:t>Tele-Consultas</a:t>
            </a:r>
          </a:p>
        </p:txBody>
      </p:sp>
      <p:sp>
        <p:nvSpPr>
          <p:cNvPr id="11" name="5 CuadroTexto"/>
          <p:cNvSpPr txBox="1"/>
          <p:nvPr/>
        </p:nvSpPr>
        <p:spPr>
          <a:xfrm>
            <a:off x="6195076" y="3055441"/>
            <a:ext cx="2053767" cy="253916"/>
          </a:xfrm>
          <a:prstGeom prst="rect">
            <a:avLst/>
          </a:prstGeom>
          <a:noFill/>
        </p:spPr>
        <p:txBody>
          <a:bodyPr wrap="none" rtlCol="0">
            <a:spAutoFit/>
          </a:bodyPr>
          <a:lstStyle/>
          <a:p>
            <a:r>
              <a:rPr lang="es-MX" sz="1050" dirty="0">
                <a:latin typeface="Arial" panose="020B0604020202020204" pitchFamily="34" charset="0"/>
                <a:cs typeface="Arial" panose="020B0604020202020204" pitchFamily="34" charset="0"/>
              </a:rPr>
              <a:t>Diciembre 2012 al 31 oct 2018.</a:t>
            </a:r>
            <a:endParaRPr lang="es-MX" altLang="es-MX" sz="1050" dirty="0">
              <a:latin typeface="Arial" panose="020B0604020202020204" pitchFamily="34" charset="0"/>
              <a:cs typeface="Arial" panose="020B0604020202020204" pitchFamily="34" charset="0"/>
            </a:endParaRPr>
          </a:p>
        </p:txBody>
      </p:sp>
      <p:sp>
        <p:nvSpPr>
          <p:cNvPr id="12" name="76 CuadroTexto"/>
          <p:cNvSpPr txBox="1"/>
          <p:nvPr/>
        </p:nvSpPr>
        <p:spPr>
          <a:xfrm>
            <a:off x="6040450" y="3615509"/>
            <a:ext cx="2475101" cy="400110"/>
          </a:xfrm>
          <a:prstGeom prst="rect">
            <a:avLst/>
          </a:prstGeom>
          <a:noFill/>
        </p:spPr>
        <p:txBody>
          <a:bodyPr wrap="none" rtlCol="0">
            <a:spAutoFit/>
          </a:bodyPr>
          <a:lstStyle/>
          <a:p>
            <a:r>
              <a:rPr lang="es-MX" sz="2000" b="1" dirty="0">
                <a:effectLst>
                  <a:outerShdw blurRad="38100" dist="38100" dir="2700000" algn="tl">
                    <a:srgbClr val="000000">
                      <a:alpha val="43137"/>
                    </a:srgbClr>
                  </a:outerShdw>
                </a:effectLst>
              </a:rPr>
              <a:t>Médicos Especialistas</a:t>
            </a:r>
          </a:p>
        </p:txBody>
      </p:sp>
      <p:sp>
        <p:nvSpPr>
          <p:cNvPr id="15" name="80 CuadroTexto"/>
          <p:cNvSpPr txBox="1"/>
          <p:nvPr/>
        </p:nvSpPr>
        <p:spPr>
          <a:xfrm>
            <a:off x="6240240" y="5217962"/>
            <a:ext cx="184731" cy="307777"/>
          </a:xfrm>
          <a:prstGeom prst="rect">
            <a:avLst/>
          </a:prstGeom>
          <a:noFill/>
        </p:spPr>
        <p:txBody>
          <a:bodyPr wrap="none" rtlCol="0">
            <a:spAutoFit/>
          </a:bodyPr>
          <a:lstStyle/>
          <a:p>
            <a:endParaRPr lang="es-MX" sz="1400" b="1" dirty="0">
              <a:solidFill>
                <a:schemeClr val="tx2"/>
              </a:solidFill>
              <a:effectLst>
                <a:outerShdw blurRad="38100" dist="38100" dir="2700000" algn="tl">
                  <a:srgbClr val="000000">
                    <a:alpha val="43137"/>
                  </a:srgbClr>
                </a:outerShdw>
              </a:effectLst>
            </a:endParaRPr>
          </a:p>
        </p:txBody>
      </p:sp>
      <p:sp>
        <p:nvSpPr>
          <p:cNvPr id="18" name="83 CuadroTexto"/>
          <p:cNvSpPr txBox="1"/>
          <p:nvPr/>
        </p:nvSpPr>
        <p:spPr>
          <a:xfrm>
            <a:off x="6073848" y="4934345"/>
            <a:ext cx="2500300" cy="338554"/>
          </a:xfrm>
          <a:prstGeom prst="rect">
            <a:avLst/>
          </a:prstGeom>
          <a:noFill/>
        </p:spPr>
        <p:txBody>
          <a:bodyPr wrap="none" rtlCol="0">
            <a:spAutoFit/>
          </a:bodyPr>
          <a:lstStyle/>
          <a:p>
            <a:r>
              <a:rPr lang="es-MX" sz="1600" b="1" dirty="0">
                <a:effectLst>
                  <a:outerShdw blurRad="38100" dist="38100" dir="2700000" algn="tl">
                    <a:srgbClr val="000000">
                      <a:alpha val="43137"/>
                    </a:srgbClr>
                  </a:outerShdw>
                </a:effectLst>
              </a:rPr>
              <a:t>Municipios implementados</a:t>
            </a:r>
          </a:p>
        </p:txBody>
      </p:sp>
      <p:sp>
        <p:nvSpPr>
          <p:cNvPr id="2" name="CuadroTexto 1"/>
          <p:cNvSpPr txBox="1"/>
          <p:nvPr/>
        </p:nvSpPr>
        <p:spPr>
          <a:xfrm>
            <a:off x="845627" y="4740681"/>
            <a:ext cx="539020" cy="215444"/>
          </a:xfrm>
          <a:prstGeom prst="rect">
            <a:avLst/>
          </a:prstGeom>
          <a:solidFill>
            <a:schemeClr val="tx1">
              <a:lumMod val="85000"/>
              <a:lumOff val="15000"/>
            </a:schemeClr>
          </a:solidFill>
        </p:spPr>
        <p:txBody>
          <a:bodyPr wrap="square" rtlCol="0">
            <a:spAutoFit/>
          </a:bodyPr>
          <a:lstStyle/>
          <a:p>
            <a:pPr algn="ctr"/>
            <a:r>
              <a:rPr lang="es-MX" sz="800" b="1" dirty="0" err="1">
                <a:solidFill>
                  <a:schemeClr val="bg1"/>
                </a:solidFill>
              </a:rPr>
              <a:t>Carichí</a:t>
            </a:r>
            <a:endParaRPr lang="es-MX" sz="800" b="1" dirty="0">
              <a:solidFill>
                <a:schemeClr val="bg1"/>
              </a:solidFill>
            </a:endParaRPr>
          </a:p>
        </p:txBody>
      </p:sp>
      <p:sp>
        <p:nvSpPr>
          <p:cNvPr id="14" name="65 CuadroTexto"/>
          <p:cNvSpPr txBox="1"/>
          <p:nvPr/>
        </p:nvSpPr>
        <p:spPr>
          <a:xfrm>
            <a:off x="6734476" y="2608266"/>
            <a:ext cx="886781" cy="461665"/>
          </a:xfrm>
          <a:prstGeom prst="rect">
            <a:avLst/>
          </a:prstGeom>
          <a:noFill/>
        </p:spPr>
        <p:txBody>
          <a:bodyPr wrap="none" rtlCol="0">
            <a:spAutoFit/>
          </a:bodyPr>
          <a:lstStyle/>
          <a:p>
            <a:r>
              <a:rPr lang="es-MX" sz="2400" b="1" dirty="0">
                <a:effectLst>
                  <a:outerShdw blurRad="38100" dist="38100" dir="2700000" algn="tl">
                    <a:srgbClr val="000000">
                      <a:alpha val="43137"/>
                    </a:srgbClr>
                  </a:outerShdw>
                </a:effectLst>
              </a:rPr>
              <a:t>3,719</a:t>
            </a:r>
          </a:p>
        </p:txBody>
      </p:sp>
      <p:sp>
        <p:nvSpPr>
          <p:cNvPr id="16" name="65 CuadroTexto"/>
          <p:cNvSpPr txBox="1"/>
          <p:nvPr/>
        </p:nvSpPr>
        <p:spPr>
          <a:xfrm>
            <a:off x="6777832" y="5284818"/>
            <a:ext cx="550151" cy="523220"/>
          </a:xfrm>
          <a:prstGeom prst="rect">
            <a:avLst/>
          </a:prstGeom>
          <a:noFill/>
        </p:spPr>
        <p:txBody>
          <a:bodyPr wrap="none" rtlCol="0">
            <a:spAutoFit/>
          </a:bodyPr>
          <a:lstStyle/>
          <a:p>
            <a:r>
              <a:rPr lang="es-MX" sz="2800" b="1" dirty="0">
                <a:effectLst>
                  <a:outerShdw blurRad="38100" dist="38100" dir="2700000" algn="tl">
                    <a:srgbClr val="000000">
                      <a:alpha val="43137"/>
                    </a:srgbClr>
                  </a:outerShdw>
                </a:effectLst>
              </a:rPr>
              <a:t>18</a:t>
            </a:r>
          </a:p>
        </p:txBody>
      </p:sp>
      <p:sp>
        <p:nvSpPr>
          <p:cNvPr id="17" name="65 CuadroTexto"/>
          <p:cNvSpPr txBox="1"/>
          <p:nvPr/>
        </p:nvSpPr>
        <p:spPr>
          <a:xfrm>
            <a:off x="6902790" y="3995519"/>
            <a:ext cx="550151" cy="523220"/>
          </a:xfrm>
          <a:prstGeom prst="rect">
            <a:avLst/>
          </a:prstGeom>
          <a:noFill/>
        </p:spPr>
        <p:txBody>
          <a:bodyPr wrap="none" rtlCol="0">
            <a:spAutoFit/>
          </a:bodyPr>
          <a:lstStyle/>
          <a:p>
            <a:r>
              <a:rPr lang="es-MX" sz="2800" b="1" dirty="0">
                <a:effectLst>
                  <a:outerShdw blurRad="38100" dist="38100" dir="2700000" algn="tl">
                    <a:srgbClr val="000000">
                      <a:alpha val="43137"/>
                    </a:srgbClr>
                  </a:outerShdw>
                </a:effectLst>
              </a:rPr>
              <a:t>20</a:t>
            </a:r>
          </a:p>
        </p:txBody>
      </p:sp>
      <p:cxnSp>
        <p:nvCxnSpPr>
          <p:cNvPr id="7" name="6 Conector recto"/>
          <p:cNvCxnSpPr/>
          <p:nvPr/>
        </p:nvCxnSpPr>
        <p:spPr>
          <a:xfrm>
            <a:off x="1384647" y="4848403"/>
            <a:ext cx="1459161" cy="1077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210733" y="173885"/>
            <a:ext cx="6475992" cy="707886"/>
          </a:xfrm>
          <a:prstGeom prst="rect">
            <a:avLst/>
          </a:prstGeom>
          <a:noFill/>
        </p:spPr>
        <p:txBody>
          <a:bodyPr wrap="square" rtlCol="0">
            <a:spAutoFit/>
          </a:bodyPr>
          <a:lstStyle/>
          <a:p>
            <a:pPr algn="ctr"/>
            <a:r>
              <a:rPr lang="es-MX" sz="4000" b="1" dirty="0">
                <a:solidFill>
                  <a:schemeClr val="tx2">
                    <a:lumMod val="50000"/>
                  </a:schemeClr>
                </a:solidFill>
                <a:effectLst>
                  <a:outerShdw blurRad="38100" dist="38100" dir="2700000" algn="tl">
                    <a:srgbClr val="000000">
                      <a:alpha val="43137"/>
                    </a:srgbClr>
                  </a:outerShdw>
                </a:effectLst>
              </a:rPr>
              <a:t>Telemedicina</a:t>
            </a:r>
          </a:p>
        </p:txBody>
      </p:sp>
    </p:spTree>
    <p:extLst>
      <p:ext uri="{BB962C8B-B14F-4D97-AF65-F5344CB8AC3E}">
        <p14:creationId xmlns:p14="http://schemas.microsoft.com/office/powerpoint/2010/main" val="57929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4720" y="4549676"/>
            <a:ext cx="3528392" cy="2308324"/>
          </a:xfrm>
          <a:prstGeom prst="rect">
            <a:avLst/>
          </a:prstGeom>
          <a:ln>
            <a:noFill/>
            <a:prstDash val="sysDot"/>
          </a:ln>
        </p:spPr>
        <p:txBody>
          <a:bodyPr wrap="square">
            <a:spAutoFit/>
          </a:bodyPr>
          <a:lstStyle/>
          <a:p>
            <a:pPr marL="171450" indent="-171450">
              <a:buFont typeface="Wingdings" pitchFamily="2" charset="2"/>
              <a:buChar char="ü"/>
            </a:pPr>
            <a:r>
              <a:rPr lang="es-MX" sz="1600" dirty="0">
                <a:latin typeface="Montserrat"/>
              </a:rPr>
              <a:t>Hospital General de Chihuahua </a:t>
            </a:r>
          </a:p>
          <a:p>
            <a:pPr marL="171450" indent="-171450">
              <a:buFont typeface="Wingdings" pitchFamily="2" charset="2"/>
              <a:buChar char="ü"/>
            </a:pPr>
            <a:r>
              <a:rPr lang="es-MX" sz="1600" dirty="0">
                <a:latin typeface="Montserrat"/>
              </a:rPr>
              <a:t>Hospital de la Mujer de Ciudad Juárez </a:t>
            </a:r>
          </a:p>
          <a:p>
            <a:pPr marL="171450" indent="-171450">
              <a:buFont typeface="Wingdings" pitchFamily="2" charset="2"/>
              <a:buChar char="ü"/>
            </a:pPr>
            <a:r>
              <a:rPr lang="es-MX" sz="1600" dirty="0">
                <a:latin typeface="Montserrat"/>
              </a:rPr>
              <a:t>Hospital General de Juárez</a:t>
            </a:r>
          </a:p>
          <a:p>
            <a:pPr marL="171450" indent="-171450">
              <a:buFont typeface="Wingdings" pitchFamily="2" charset="2"/>
              <a:buChar char="ü"/>
            </a:pPr>
            <a:r>
              <a:rPr lang="es-MX" sz="1600" dirty="0">
                <a:latin typeface="Montserrat"/>
              </a:rPr>
              <a:t>HIES Juárez</a:t>
            </a:r>
          </a:p>
          <a:p>
            <a:pPr marL="171450" indent="-171450">
              <a:buFont typeface="Wingdings" pitchFamily="2" charset="2"/>
              <a:buChar char="ü"/>
            </a:pPr>
            <a:r>
              <a:rPr lang="es-MX" sz="1600" dirty="0">
                <a:latin typeface="Montserrat"/>
              </a:rPr>
              <a:t>Hospital Central del Estado</a:t>
            </a:r>
          </a:p>
          <a:p>
            <a:pPr marL="171450" indent="-171450">
              <a:buFont typeface="Wingdings" pitchFamily="2" charset="2"/>
              <a:buChar char="ü"/>
            </a:pPr>
            <a:r>
              <a:rPr lang="es-MX" sz="1600" dirty="0">
                <a:latin typeface="Montserrat"/>
              </a:rPr>
              <a:t>CECAN Chihuahua</a:t>
            </a:r>
          </a:p>
          <a:p>
            <a:pPr marL="171450" indent="-171450">
              <a:buFont typeface="Wingdings" pitchFamily="2" charset="2"/>
              <a:buChar char="ü"/>
            </a:pPr>
            <a:r>
              <a:rPr lang="es-MX" sz="1600" dirty="0">
                <a:latin typeface="Montserrat"/>
              </a:rPr>
              <a:t>CISAME Águilas de Zaragoza</a:t>
            </a:r>
          </a:p>
          <a:p>
            <a:endParaRPr lang="es-MX" sz="1600" dirty="0">
              <a:latin typeface="Montserrat"/>
            </a:endParaRPr>
          </a:p>
        </p:txBody>
      </p:sp>
      <p:sp>
        <p:nvSpPr>
          <p:cNvPr id="6" name="5 CuadroTexto"/>
          <p:cNvSpPr txBox="1"/>
          <p:nvPr/>
        </p:nvSpPr>
        <p:spPr>
          <a:xfrm>
            <a:off x="822412" y="4068935"/>
            <a:ext cx="3528392" cy="307777"/>
          </a:xfrm>
          <a:prstGeom prst="rect">
            <a:avLst/>
          </a:prstGeom>
          <a:noFill/>
        </p:spPr>
        <p:txBody>
          <a:bodyPr wrap="square" rtlCol="0">
            <a:spAutoFit/>
          </a:bodyPr>
          <a:lstStyle/>
          <a:p>
            <a:pPr algn="ctr"/>
            <a:r>
              <a:rPr lang="es-MX" sz="1400" b="1" dirty="0">
                <a:solidFill>
                  <a:schemeClr val="tx2"/>
                </a:solidFill>
                <a:latin typeface="Montserrat"/>
              </a:rPr>
              <a:t>UNIDADES SEGUNDO NIVEL</a:t>
            </a:r>
          </a:p>
        </p:txBody>
      </p:sp>
      <p:graphicFrame>
        <p:nvGraphicFramePr>
          <p:cNvPr id="11" name="Tabla 7"/>
          <p:cNvGraphicFramePr>
            <a:graphicFrameLocks noGrp="1"/>
          </p:cNvGraphicFramePr>
          <p:nvPr>
            <p:extLst>
              <p:ext uri="{D42A27DB-BD31-4B8C-83A1-F6EECF244321}">
                <p14:modId xmlns:p14="http://schemas.microsoft.com/office/powerpoint/2010/main" val="1846495682"/>
              </p:ext>
            </p:extLst>
          </p:nvPr>
        </p:nvGraphicFramePr>
        <p:xfrm>
          <a:off x="5436096" y="1224359"/>
          <a:ext cx="2877726" cy="4602480"/>
        </p:xfrm>
        <a:graphic>
          <a:graphicData uri="http://schemas.openxmlformats.org/drawingml/2006/table">
            <a:tbl>
              <a:tblPr firstRow="1" bandRow="1">
                <a:tableStyleId>{3B4B98B0-60AC-42C2-AFA5-B58CD77FA1E5}</a:tableStyleId>
              </a:tblPr>
              <a:tblGrid>
                <a:gridCol w="1619741">
                  <a:extLst>
                    <a:ext uri="{9D8B030D-6E8A-4147-A177-3AD203B41FA5}">
                      <a16:colId xmlns:a16="http://schemas.microsoft.com/office/drawing/2014/main" xmlns="" val="20000"/>
                    </a:ext>
                  </a:extLst>
                </a:gridCol>
                <a:gridCol w="351645">
                  <a:extLst>
                    <a:ext uri="{9D8B030D-6E8A-4147-A177-3AD203B41FA5}">
                      <a16:colId xmlns:a16="http://schemas.microsoft.com/office/drawing/2014/main" xmlns="" val="20001"/>
                    </a:ext>
                  </a:extLst>
                </a:gridCol>
                <a:gridCol w="906340">
                  <a:extLst>
                    <a:ext uri="{9D8B030D-6E8A-4147-A177-3AD203B41FA5}">
                      <a16:colId xmlns:a16="http://schemas.microsoft.com/office/drawing/2014/main" xmlns="" val="20002"/>
                    </a:ext>
                  </a:extLst>
                </a:gridCol>
              </a:tblGrid>
              <a:tr h="237020">
                <a:tc gridSpan="3">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PRODUCTIVIDAD</a:t>
                      </a:r>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xmlns="" val="10000"/>
                  </a:ext>
                </a:extLst>
              </a:tr>
              <a:tr h="237020">
                <a:tc gridSpan="2">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Especialidad</a:t>
                      </a:r>
                    </a:p>
                  </a:txBody>
                  <a:tcPr/>
                </a:tc>
                <a:tc hMerge="1">
                  <a:txBody>
                    <a:bodyPr/>
                    <a:lstStyle/>
                    <a:p>
                      <a:endParaRPr lang="es-MX"/>
                    </a:p>
                  </a:txBody>
                  <a:tcPr/>
                </a:tc>
                <a:tc>
                  <a:txBody>
                    <a:bodyPr/>
                    <a:lstStyle/>
                    <a:p>
                      <a:pPr algn="ctr"/>
                      <a:r>
                        <a:rPr lang="es-MX" sz="1600" b="1" dirty="0">
                          <a:solidFill>
                            <a:schemeClr val="tx2">
                              <a:lumMod val="50000"/>
                            </a:schemeClr>
                          </a:solidFill>
                          <a:effectLst>
                            <a:outerShdw blurRad="38100" dist="38100" dir="2700000" algn="tl">
                              <a:srgbClr val="000000">
                                <a:alpha val="43137"/>
                              </a:srgbClr>
                            </a:outerShdw>
                          </a:effectLst>
                        </a:rPr>
                        <a:t>Atenciones</a:t>
                      </a:r>
                    </a:p>
                  </a:txBody>
                  <a:tcPr/>
                </a:tc>
                <a:extLst>
                  <a:ext uri="{0D108BD9-81ED-4DB2-BD59-A6C34878D82A}">
                    <a16:rowId xmlns:a16="http://schemas.microsoft.com/office/drawing/2014/main" xmlns="" val="10001"/>
                  </a:ext>
                </a:extLst>
              </a:tr>
              <a:tr h="2370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tx1"/>
                          </a:solidFill>
                          <a:latin typeface="+mn-lt"/>
                          <a:ea typeface="+mn-ea"/>
                          <a:cs typeface="+mn-cs"/>
                        </a:rPr>
                        <a:t>Medicina Interna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184</a:t>
                      </a:r>
                    </a:p>
                  </a:txBody>
                  <a:tcPr/>
                </a:tc>
                <a:extLst>
                  <a:ext uri="{0D108BD9-81ED-4DB2-BD59-A6C34878D82A}">
                    <a16:rowId xmlns:a16="http://schemas.microsoft.com/office/drawing/2014/main" xmlns="" val="10002"/>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Pediatría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254</a:t>
                      </a:r>
                    </a:p>
                  </a:txBody>
                  <a:tcPr/>
                </a:tc>
                <a:extLst>
                  <a:ext uri="{0D108BD9-81ED-4DB2-BD59-A6C34878D82A}">
                    <a16:rowId xmlns:a16="http://schemas.microsoft.com/office/drawing/2014/main" xmlns="" val="10003"/>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Cirugía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128</a:t>
                      </a:r>
                    </a:p>
                  </a:txBody>
                  <a:tcPr/>
                </a:tc>
                <a:extLst>
                  <a:ext uri="{0D108BD9-81ED-4DB2-BD59-A6C34878D82A}">
                    <a16:rowId xmlns:a16="http://schemas.microsoft.com/office/drawing/2014/main" xmlns="" val="10004"/>
                  </a:ext>
                </a:extLst>
              </a:tr>
              <a:tr h="237020">
                <a:tc gridSpan="2">
                  <a:txBody>
                    <a:bodyPr/>
                    <a:lstStyle/>
                    <a:p>
                      <a:pPr marL="0" algn="l" defTabSz="914400" rtl="0" eaLnBrk="1" latinLnBrk="0" hangingPunct="1"/>
                      <a:r>
                        <a:rPr lang="es-MX" sz="1600" kern="1200" dirty="0" err="1">
                          <a:solidFill>
                            <a:schemeClr val="tx1"/>
                          </a:solidFill>
                          <a:latin typeface="+mn-lt"/>
                          <a:ea typeface="+mn-ea"/>
                          <a:cs typeface="+mn-cs"/>
                        </a:rPr>
                        <a:t>Gineco</a:t>
                      </a:r>
                      <a:r>
                        <a:rPr lang="es-MX" sz="1600" kern="1200" dirty="0">
                          <a:solidFill>
                            <a:schemeClr val="tx1"/>
                          </a:solidFill>
                          <a:latin typeface="+mn-lt"/>
                          <a:ea typeface="+mn-ea"/>
                          <a:cs typeface="+mn-cs"/>
                        </a:rPr>
                        <a:t>-Obstetricia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458</a:t>
                      </a:r>
                    </a:p>
                  </a:txBody>
                  <a:tcPr/>
                </a:tc>
                <a:extLst>
                  <a:ext uri="{0D108BD9-81ED-4DB2-BD59-A6C34878D82A}">
                    <a16:rowId xmlns:a16="http://schemas.microsoft.com/office/drawing/2014/main" xmlns="" val="10005"/>
                  </a:ext>
                </a:extLst>
              </a:tr>
              <a:tr h="237020">
                <a:tc>
                  <a:txBody>
                    <a:bodyPr/>
                    <a:lstStyle/>
                    <a:p>
                      <a:pPr marL="0" algn="l" defTabSz="914400" rtl="0" eaLnBrk="1" latinLnBrk="0" hangingPunct="1"/>
                      <a:r>
                        <a:rPr lang="es-MX" sz="1600" kern="1200" dirty="0">
                          <a:solidFill>
                            <a:schemeClr val="tx1"/>
                          </a:solidFill>
                          <a:latin typeface="+mn-lt"/>
                          <a:ea typeface="+mn-ea"/>
                          <a:cs typeface="+mn-cs"/>
                        </a:rPr>
                        <a:t>Ortopedia</a:t>
                      </a:r>
                    </a:p>
                  </a:txBody>
                  <a:tcPr/>
                </a:tc>
                <a:tc>
                  <a:txBody>
                    <a:bodyPr/>
                    <a:lstStyle/>
                    <a:p>
                      <a:endParaRPr lang="es-MX" sz="1600" dirty="0"/>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153</a:t>
                      </a:r>
                    </a:p>
                  </a:txBody>
                  <a:tcPr/>
                </a:tc>
                <a:extLst>
                  <a:ext uri="{0D108BD9-81ED-4DB2-BD59-A6C34878D82A}">
                    <a16:rowId xmlns:a16="http://schemas.microsoft.com/office/drawing/2014/main" xmlns="" val="10006"/>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Angiología</a:t>
                      </a:r>
                    </a:p>
                  </a:txBody>
                  <a:tcPr/>
                </a:tc>
                <a:tc hMerge="1">
                  <a:txBody>
                    <a:bodyPr/>
                    <a:lstStyle/>
                    <a:p>
                      <a:endParaRPr lang="es-MX" sz="1400" dirty="0"/>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0</a:t>
                      </a:r>
                    </a:p>
                  </a:txBody>
                  <a:tcPr/>
                </a:tc>
                <a:extLst>
                  <a:ext uri="{0D108BD9-81ED-4DB2-BD59-A6C34878D82A}">
                    <a16:rowId xmlns:a16="http://schemas.microsoft.com/office/drawing/2014/main" xmlns="" val="10007"/>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Urología</a:t>
                      </a:r>
                    </a:p>
                  </a:txBody>
                  <a:tcPr/>
                </a:tc>
                <a:tc hMerge="1">
                  <a:txBody>
                    <a:bodyPr/>
                    <a:lstStyle/>
                    <a:p>
                      <a:endParaRPr lang="es-MX" sz="1400" dirty="0"/>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4</a:t>
                      </a:r>
                    </a:p>
                  </a:txBody>
                  <a:tcPr/>
                </a:tc>
                <a:extLst>
                  <a:ext uri="{0D108BD9-81ED-4DB2-BD59-A6C34878D82A}">
                    <a16:rowId xmlns:a16="http://schemas.microsoft.com/office/drawing/2014/main" xmlns="" val="10008"/>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Cardiología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6</a:t>
                      </a:r>
                    </a:p>
                  </a:txBody>
                  <a:tcPr/>
                </a:tc>
                <a:extLst>
                  <a:ext uri="{0D108BD9-81ED-4DB2-BD59-A6C34878D82A}">
                    <a16:rowId xmlns:a16="http://schemas.microsoft.com/office/drawing/2014/main" xmlns="" val="10009"/>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Psiquiatría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72</a:t>
                      </a:r>
                    </a:p>
                  </a:txBody>
                  <a:tcPr/>
                </a:tc>
                <a:extLst>
                  <a:ext uri="{0D108BD9-81ED-4DB2-BD59-A6C34878D82A}">
                    <a16:rowId xmlns:a16="http://schemas.microsoft.com/office/drawing/2014/main" xmlns="" val="10010"/>
                  </a:ext>
                </a:extLst>
              </a:tr>
              <a:tr h="237020">
                <a:tc gridSpan="2">
                  <a:txBody>
                    <a:bodyPr/>
                    <a:lstStyle/>
                    <a:p>
                      <a:pPr marL="0" algn="l" defTabSz="914400" rtl="0" eaLnBrk="1" latinLnBrk="0" hangingPunct="1"/>
                      <a:r>
                        <a:rPr lang="es-MX" sz="1600" kern="1200" dirty="0">
                          <a:solidFill>
                            <a:schemeClr val="tx1"/>
                          </a:solidFill>
                          <a:latin typeface="+mn-lt"/>
                          <a:ea typeface="+mn-ea"/>
                          <a:cs typeface="+mn-cs"/>
                        </a:rPr>
                        <a:t>Oncología</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33</a:t>
                      </a:r>
                    </a:p>
                  </a:txBody>
                  <a:tcPr/>
                </a:tc>
                <a:extLst>
                  <a:ext uri="{0D108BD9-81ED-4DB2-BD59-A6C34878D82A}">
                    <a16:rowId xmlns:a16="http://schemas.microsoft.com/office/drawing/2014/main" xmlns="" val="10011"/>
                  </a:ext>
                </a:extLst>
              </a:tr>
              <a:tr h="237020">
                <a:tc gridSpan="2">
                  <a:txBody>
                    <a:bodyPr/>
                    <a:lstStyle/>
                    <a:p>
                      <a:pPr marL="0" algn="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Total</a:t>
                      </a:r>
                    </a:p>
                  </a:txBody>
                  <a:tcPr/>
                </a:tc>
                <a:tc hMerge="1">
                  <a:txBody>
                    <a:bodyPr/>
                    <a:lstStyle/>
                    <a:p>
                      <a:endParaRPr lang="es-MX"/>
                    </a:p>
                  </a:txBody>
                  <a:tcPr/>
                </a:tc>
                <a:tc>
                  <a:txBody>
                    <a:bodyPr/>
                    <a:lstStyle/>
                    <a:p>
                      <a:pPr marL="0" algn="ctr" defTabSz="914400" rtl="0" eaLnBrk="1" latinLnBrk="0" hangingPunct="1"/>
                      <a:r>
                        <a:rPr lang="es-MX" sz="1600" b="1" kern="1200" dirty="0">
                          <a:solidFill>
                            <a:schemeClr val="tx2">
                              <a:lumMod val="50000"/>
                            </a:schemeClr>
                          </a:solidFill>
                          <a:effectLst>
                            <a:outerShdw blurRad="38100" dist="38100" dir="2700000" algn="tl">
                              <a:srgbClr val="000000">
                                <a:alpha val="43137"/>
                              </a:srgbClr>
                            </a:outerShdw>
                          </a:effectLst>
                          <a:latin typeface="+mn-lt"/>
                          <a:ea typeface="+mn-ea"/>
                          <a:cs typeface="+mn-cs"/>
                        </a:rPr>
                        <a:t>1,292</a:t>
                      </a:r>
                    </a:p>
                  </a:txBody>
                  <a:tcPr/>
                </a:tc>
                <a:extLst>
                  <a:ext uri="{0D108BD9-81ED-4DB2-BD59-A6C34878D82A}">
                    <a16:rowId xmlns:a16="http://schemas.microsoft.com/office/drawing/2014/main" xmlns="" val="10012"/>
                  </a:ext>
                </a:extLst>
              </a:tr>
            </a:tbl>
          </a:graphicData>
        </a:graphic>
      </p:graphicFrame>
      <p:sp>
        <p:nvSpPr>
          <p:cNvPr id="13" name="AutoShape 2" descr="Resultado de imagen para ICONO HOSPIT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15 CuadroTexto"/>
          <p:cNvSpPr txBox="1"/>
          <p:nvPr/>
        </p:nvSpPr>
        <p:spPr>
          <a:xfrm>
            <a:off x="983804" y="1588998"/>
            <a:ext cx="3528392" cy="307777"/>
          </a:xfrm>
          <a:prstGeom prst="rect">
            <a:avLst/>
          </a:prstGeom>
          <a:noFill/>
        </p:spPr>
        <p:txBody>
          <a:bodyPr wrap="square" rtlCol="0">
            <a:spAutoFit/>
          </a:bodyPr>
          <a:lstStyle/>
          <a:p>
            <a:pPr algn="ctr"/>
            <a:r>
              <a:rPr lang="es-MX" sz="1400" b="1" dirty="0">
                <a:solidFill>
                  <a:schemeClr val="tx2"/>
                </a:solidFill>
                <a:latin typeface="Montserrat"/>
              </a:rPr>
              <a:t>UNIDADES PRIMER NIVEL</a:t>
            </a:r>
          </a:p>
        </p:txBody>
      </p:sp>
      <p:pic>
        <p:nvPicPr>
          <p:cNvPr id="17" name="1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27" y="1395347"/>
            <a:ext cx="573557" cy="573557"/>
          </a:xfrm>
          <a:prstGeom prst="rect">
            <a:avLst/>
          </a:prstGeom>
        </p:spPr>
      </p:pic>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64" y="3989350"/>
            <a:ext cx="648072" cy="648072"/>
          </a:xfrm>
          <a:prstGeom prst="rect">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435" y="5877978"/>
            <a:ext cx="1251248" cy="703827"/>
          </a:xfrm>
          <a:prstGeom prst="rect">
            <a:avLst/>
          </a:prstGeom>
        </p:spPr>
      </p:pic>
      <p:sp>
        <p:nvSpPr>
          <p:cNvPr id="20" name="19 CuadroTexto"/>
          <p:cNvSpPr txBox="1"/>
          <p:nvPr/>
        </p:nvSpPr>
        <p:spPr>
          <a:xfrm>
            <a:off x="7411585" y="5390290"/>
            <a:ext cx="1417376" cy="215444"/>
          </a:xfrm>
          <a:prstGeom prst="rect">
            <a:avLst/>
          </a:prstGeom>
          <a:noFill/>
        </p:spPr>
        <p:txBody>
          <a:bodyPr wrap="none" rtlCol="0">
            <a:spAutoFit/>
          </a:bodyPr>
          <a:lstStyle/>
          <a:p>
            <a:r>
              <a:rPr lang="es-MX" sz="800" dirty="0">
                <a:solidFill>
                  <a:schemeClr val="tx1">
                    <a:lumMod val="50000"/>
                    <a:lumOff val="50000"/>
                  </a:schemeClr>
                </a:solidFill>
              </a:rPr>
              <a:t>Cierre  Enero - Octubre 2018|</a:t>
            </a:r>
          </a:p>
        </p:txBody>
      </p:sp>
      <p:grpSp>
        <p:nvGrpSpPr>
          <p:cNvPr id="23" name="22 Grupo"/>
          <p:cNvGrpSpPr/>
          <p:nvPr/>
        </p:nvGrpSpPr>
        <p:grpSpPr>
          <a:xfrm>
            <a:off x="267380" y="2037629"/>
            <a:ext cx="4961240" cy="2064138"/>
            <a:chOff x="186824" y="1770781"/>
            <a:chExt cx="4961240" cy="2064138"/>
          </a:xfrm>
        </p:grpSpPr>
        <p:sp>
          <p:nvSpPr>
            <p:cNvPr id="15" name="14 Rectángulo"/>
            <p:cNvSpPr/>
            <p:nvPr/>
          </p:nvSpPr>
          <p:spPr>
            <a:xfrm>
              <a:off x="186824" y="1770781"/>
              <a:ext cx="2808312" cy="2062103"/>
            </a:xfrm>
            <a:prstGeom prst="rect">
              <a:avLst/>
            </a:prstGeom>
            <a:ln>
              <a:noFill/>
              <a:prstDash val="sysDot"/>
            </a:ln>
          </p:spPr>
          <p:txBody>
            <a:bodyPr wrap="square">
              <a:spAutoFit/>
            </a:bodyPr>
            <a:lstStyle/>
            <a:p>
              <a:pPr marL="171450" indent="-171450">
                <a:buFont typeface="Wingdings" pitchFamily="2" charset="2"/>
                <a:buChar char="ü"/>
              </a:pPr>
              <a:r>
                <a:rPr lang="es-MX" sz="1600" dirty="0">
                  <a:latin typeface="Montserrat"/>
                </a:rPr>
                <a:t>CESSA Ascensión</a:t>
              </a:r>
            </a:p>
            <a:p>
              <a:pPr marL="171450" indent="-171450">
                <a:buFont typeface="Wingdings" pitchFamily="2" charset="2"/>
                <a:buChar char="ü"/>
              </a:pPr>
              <a:r>
                <a:rPr lang="es-MX" sz="1600" dirty="0">
                  <a:latin typeface="Montserrat"/>
                </a:rPr>
                <a:t>CAAPS Águilas de Zaragoza</a:t>
              </a:r>
            </a:p>
            <a:p>
              <a:pPr marL="171450" indent="-171450">
                <a:buFont typeface="Wingdings" pitchFamily="2" charset="2"/>
                <a:buChar char="ü"/>
              </a:pPr>
              <a:r>
                <a:rPr lang="es-MX" sz="1600" dirty="0">
                  <a:latin typeface="Montserrat"/>
                </a:rPr>
                <a:t>CAS Puerto Palomas</a:t>
              </a:r>
            </a:p>
            <a:p>
              <a:pPr marL="171450" indent="-171450">
                <a:buFont typeface="Wingdings" pitchFamily="2" charset="2"/>
                <a:buChar char="ü"/>
              </a:pPr>
              <a:r>
                <a:rPr lang="es-MX" sz="1600" dirty="0">
                  <a:latin typeface="Montserrat"/>
                </a:rPr>
                <a:t>CAS Ahumada</a:t>
              </a:r>
            </a:p>
            <a:p>
              <a:pPr marL="171450" indent="-171450">
                <a:buFont typeface="Wingdings" pitchFamily="2" charset="2"/>
                <a:buChar char="ü"/>
              </a:pPr>
              <a:r>
                <a:rPr lang="es-MX" sz="1600" dirty="0">
                  <a:latin typeface="Montserrat"/>
                </a:rPr>
                <a:t>CS Santa Isabel</a:t>
              </a:r>
            </a:p>
            <a:p>
              <a:pPr marL="171450" indent="-171450">
                <a:buFont typeface="Wingdings" pitchFamily="2" charset="2"/>
                <a:buChar char="ü"/>
              </a:pPr>
              <a:r>
                <a:rPr lang="es-MX" sz="1600" dirty="0">
                  <a:latin typeface="Montserrat"/>
                </a:rPr>
                <a:t>CS Bellavista</a:t>
              </a:r>
            </a:p>
            <a:p>
              <a:endParaRPr lang="es-MX" sz="1600" dirty="0">
                <a:latin typeface="Montserrat"/>
              </a:endParaRPr>
            </a:p>
          </p:txBody>
        </p:sp>
        <p:sp>
          <p:nvSpPr>
            <p:cNvPr id="21" name="20 Rectángulo"/>
            <p:cNvSpPr/>
            <p:nvPr/>
          </p:nvSpPr>
          <p:spPr>
            <a:xfrm>
              <a:off x="2718048" y="1772816"/>
              <a:ext cx="2430016" cy="2062103"/>
            </a:xfrm>
            <a:prstGeom prst="rect">
              <a:avLst/>
            </a:prstGeom>
          </p:spPr>
          <p:txBody>
            <a:bodyPr wrap="square">
              <a:spAutoFit/>
            </a:bodyPr>
            <a:lstStyle/>
            <a:p>
              <a:pPr marL="171450" indent="-171450">
                <a:buFont typeface="Wingdings" pitchFamily="2" charset="2"/>
                <a:buChar char="ü"/>
              </a:pPr>
              <a:r>
                <a:rPr lang="es-MX" sz="1600" dirty="0">
                  <a:latin typeface="Montserrat"/>
                </a:rPr>
                <a:t>CS Guadalupe</a:t>
              </a:r>
            </a:p>
            <a:p>
              <a:pPr marL="171450" indent="-171450">
                <a:buFont typeface="Wingdings" pitchFamily="2" charset="2"/>
                <a:buChar char="ü"/>
              </a:pPr>
              <a:r>
                <a:rPr lang="es-MX" sz="1600" dirty="0">
                  <a:latin typeface="Montserrat"/>
                </a:rPr>
                <a:t>CS </a:t>
              </a:r>
              <a:r>
                <a:rPr lang="es-MX" sz="1600" dirty="0" err="1">
                  <a:latin typeface="Montserrat"/>
                </a:rPr>
                <a:t>Praxedis</a:t>
              </a:r>
              <a:r>
                <a:rPr lang="es-MX" sz="1600" dirty="0">
                  <a:latin typeface="Montserrat"/>
                </a:rPr>
                <a:t> G. Guerrero</a:t>
              </a:r>
            </a:p>
            <a:p>
              <a:pPr marL="171450" indent="-171450">
                <a:buFont typeface="Wingdings" pitchFamily="2" charset="2"/>
                <a:buChar char="ü"/>
              </a:pPr>
              <a:r>
                <a:rPr lang="es-MX" sz="1600" dirty="0">
                  <a:latin typeface="Montserrat"/>
                </a:rPr>
                <a:t>CS Galeana (Juárez)</a:t>
              </a:r>
            </a:p>
            <a:p>
              <a:pPr marL="171450" indent="-171450">
                <a:buFont typeface="Wingdings" pitchFamily="2" charset="2"/>
                <a:buChar char="ü"/>
              </a:pPr>
              <a:r>
                <a:rPr lang="es-MX" sz="1600" dirty="0">
                  <a:latin typeface="Montserrat"/>
                </a:rPr>
                <a:t>CS Camargo</a:t>
              </a:r>
            </a:p>
            <a:p>
              <a:pPr marL="171450" indent="-171450">
                <a:buFont typeface="Wingdings" pitchFamily="2" charset="2"/>
                <a:buChar char="ü"/>
              </a:pPr>
              <a:r>
                <a:rPr lang="es-MX" sz="1600" dirty="0">
                  <a:latin typeface="Montserrat"/>
                </a:rPr>
                <a:t>CESSA Saucillo</a:t>
              </a:r>
            </a:p>
            <a:p>
              <a:pPr marL="171450" indent="-171450">
                <a:buFont typeface="Wingdings" pitchFamily="2" charset="2"/>
                <a:buChar char="ü"/>
              </a:pPr>
              <a:r>
                <a:rPr lang="es-MX" sz="1600" dirty="0">
                  <a:latin typeface="Montserrat"/>
                </a:rPr>
                <a:t>CESSA Colinas de Juárez</a:t>
              </a:r>
            </a:p>
          </p:txBody>
        </p:sp>
      </p:grpSp>
      <p:sp>
        <p:nvSpPr>
          <p:cNvPr id="2" name="CuadroTexto 1"/>
          <p:cNvSpPr txBox="1"/>
          <p:nvPr/>
        </p:nvSpPr>
        <p:spPr>
          <a:xfrm>
            <a:off x="983804" y="147073"/>
            <a:ext cx="7330017" cy="1077218"/>
          </a:xfrm>
          <a:prstGeom prst="rect">
            <a:avLst/>
          </a:prstGeom>
          <a:noFill/>
        </p:spPr>
        <p:txBody>
          <a:bodyPr wrap="square" rtlCol="0">
            <a:spAutoFit/>
          </a:bodyPr>
          <a:lstStyle/>
          <a:p>
            <a:pPr algn="ctr"/>
            <a:r>
              <a:rPr lang="es-MX" sz="3200" b="1" dirty="0">
                <a:solidFill>
                  <a:schemeClr val="tx2">
                    <a:lumMod val="50000"/>
                  </a:schemeClr>
                </a:solidFill>
                <a:effectLst>
                  <a:outerShdw blurRad="38100" dist="38100" dir="2700000" algn="tl">
                    <a:srgbClr val="000000">
                      <a:alpha val="43137"/>
                    </a:srgbClr>
                  </a:outerShdw>
                </a:effectLst>
              </a:rPr>
              <a:t>Telemedicina </a:t>
            </a:r>
          </a:p>
          <a:p>
            <a:pPr algn="ctr"/>
            <a:r>
              <a:rPr lang="es-MX" sz="3200" b="1" dirty="0">
                <a:solidFill>
                  <a:schemeClr val="tx2">
                    <a:lumMod val="50000"/>
                  </a:schemeClr>
                </a:solidFill>
                <a:effectLst>
                  <a:outerShdw blurRad="38100" dist="38100" dir="2700000" algn="tl">
                    <a:srgbClr val="000000">
                      <a:alpha val="43137"/>
                    </a:srgbClr>
                  </a:outerShdw>
                </a:effectLst>
              </a:rPr>
              <a:t>Productividad 2018</a:t>
            </a:r>
          </a:p>
        </p:txBody>
      </p:sp>
    </p:spTree>
    <p:extLst>
      <p:ext uri="{BB962C8B-B14F-4D97-AF65-F5344CB8AC3E}">
        <p14:creationId xmlns:p14="http://schemas.microsoft.com/office/powerpoint/2010/main" val="190079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accent1">
                    <a:lumMod val="50000"/>
                  </a:schemeClr>
                </a:solidFill>
                <a:effectLst>
                  <a:outerShdw blurRad="38100" dist="38100" dir="2700000" algn="tl">
                    <a:srgbClr val="000000">
                      <a:alpha val="43137"/>
                    </a:srgbClr>
                  </a:outerShdw>
                </a:effectLst>
              </a:rPr>
              <a:t>Redes</a:t>
            </a:r>
          </a:p>
        </p:txBody>
      </p:sp>
      <p:pic>
        <p:nvPicPr>
          <p:cNvPr id="3" name="Marcador de contenido 2"/>
          <p:cNvPicPr>
            <a:picLocks noGrp="1" noChangeAspect="1"/>
          </p:cNvPicPr>
          <p:nvPr>
            <p:ph idx="1"/>
          </p:nvPr>
        </p:nvPicPr>
        <p:blipFill rotWithShape="1">
          <a:blip r:embed="rId2"/>
          <a:srcRect l="12653" t="15838" r="40114" b="8252"/>
          <a:stretch/>
        </p:blipFill>
        <p:spPr>
          <a:xfrm>
            <a:off x="2148396" y="1423428"/>
            <a:ext cx="4554245" cy="5115484"/>
          </a:xfrm>
          <a:prstGeom prst="rect">
            <a:avLst/>
          </a:prstGeom>
        </p:spPr>
      </p:pic>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7</a:t>
            </a:fld>
            <a:endParaRPr lang="es-MX" dirty="0">
              <a:solidFill>
                <a:prstClr val="black">
                  <a:tint val="75000"/>
                </a:prstClr>
              </a:solidFill>
            </a:endParaRPr>
          </a:p>
        </p:txBody>
      </p:sp>
    </p:spTree>
    <p:extLst>
      <p:ext uri="{BB962C8B-B14F-4D97-AF65-F5344CB8AC3E}">
        <p14:creationId xmlns:p14="http://schemas.microsoft.com/office/powerpoint/2010/main" val="305501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800" b="1" dirty="0">
                <a:solidFill>
                  <a:schemeClr val="accent1">
                    <a:lumMod val="50000"/>
                  </a:schemeClr>
                </a:solidFill>
                <a:effectLst>
                  <a:outerShdw blurRad="38100" dist="38100" dir="2700000" algn="tl">
                    <a:srgbClr val="000000">
                      <a:alpha val="43137"/>
                    </a:srgbClr>
                  </a:outerShdw>
                </a:effectLst>
              </a:rPr>
              <a:t>Seguro Popular</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6836430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C3E68D53-7DBD-4481-941C-EA076A46EE23}" type="slidenum">
              <a:rPr lang="es-MX" smtClean="0">
                <a:solidFill>
                  <a:prstClr val="black">
                    <a:tint val="75000"/>
                  </a:prstClr>
                </a:solidFill>
              </a:rPr>
              <a:pPr/>
              <a:t>8</a:t>
            </a:fld>
            <a:endParaRPr lang="es-MX" dirty="0">
              <a:solidFill>
                <a:prstClr val="black">
                  <a:tint val="75000"/>
                </a:prstClr>
              </a:solidFill>
            </a:endParaRPr>
          </a:p>
        </p:txBody>
      </p:sp>
    </p:spTree>
    <p:extLst>
      <p:ext uri="{BB962C8B-B14F-4D97-AF65-F5344CB8AC3E}">
        <p14:creationId xmlns:p14="http://schemas.microsoft.com/office/powerpoint/2010/main" val="417073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A271731C-0BF3-554A-B846-CD36524A53B3}"/>
              </a:ext>
            </a:extLst>
          </p:cNvPr>
          <p:cNvGraphicFramePr>
            <a:graphicFrameLocks noGrp="1"/>
          </p:cNvGraphicFramePr>
          <p:nvPr>
            <p:ph idx="1"/>
            <p:extLst>
              <p:ext uri="{D42A27DB-BD31-4B8C-83A1-F6EECF244321}">
                <p14:modId xmlns:p14="http://schemas.microsoft.com/office/powerpoint/2010/main" val="2698961823"/>
              </p:ext>
            </p:extLst>
          </p:nvPr>
        </p:nvGraphicFramePr>
        <p:xfrm>
          <a:off x="778933" y="1634070"/>
          <a:ext cx="7763934" cy="4174065"/>
        </p:xfrm>
        <a:graphic>
          <a:graphicData uri="http://schemas.openxmlformats.org/drawingml/2006/table">
            <a:tbl>
              <a:tblPr firstRow="1" bandRow="1">
                <a:tableStyleId>{5C22544A-7EE6-4342-B048-85BDC9FD1C3A}</a:tableStyleId>
              </a:tblPr>
              <a:tblGrid>
                <a:gridCol w="2914390">
                  <a:extLst>
                    <a:ext uri="{9D8B030D-6E8A-4147-A177-3AD203B41FA5}">
                      <a16:colId xmlns:a16="http://schemas.microsoft.com/office/drawing/2014/main" xmlns="" val="2844900397"/>
                    </a:ext>
                  </a:extLst>
                </a:gridCol>
                <a:gridCol w="1407810">
                  <a:extLst>
                    <a:ext uri="{9D8B030D-6E8A-4147-A177-3AD203B41FA5}">
                      <a16:colId xmlns:a16="http://schemas.microsoft.com/office/drawing/2014/main" xmlns="" val="3447200740"/>
                    </a:ext>
                  </a:extLst>
                </a:gridCol>
                <a:gridCol w="1847011">
                  <a:extLst>
                    <a:ext uri="{9D8B030D-6E8A-4147-A177-3AD203B41FA5}">
                      <a16:colId xmlns:a16="http://schemas.microsoft.com/office/drawing/2014/main" xmlns="" val="1484102043"/>
                    </a:ext>
                  </a:extLst>
                </a:gridCol>
                <a:gridCol w="1594723">
                  <a:extLst>
                    <a:ext uri="{9D8B030D-6E8A-4147-A177-3AD203B41FA5}">
                      <a16:colId xmlns:a16="http://schemas.microsoft.com/office/drawing/2014/main" xmlns="" val="2696592928"/>
                    </a:ext>
                  </a:extLst>
                </a:gridCol>
              </a:tblGrid>
              <a:tr h="596295">
                <a:tc>
                  <a:txBody>
                    <a:bodyPr/>
                    <a:lstStyle/>
                    <a:p>
                      <a:r>
                        <a:rPr lang="es-MX" sz="2000" dirty="0"/>
                        <a:t>Unidad</a:t>
                      </a:r>
                    </a:p>
                  </a:txBody>
                  <a:tcPr marL="81063" marR="81063" marT="40532" marB="40532"/>
                </a:tc>
                <a:tc>
                  <a:txBody>
                    <a:bodyPr/>
                    <a:lstStyle/>
                    <a:p>
                      <a:r>
                        <a:rPr lang="es-MX" sz="2000"/>
                        <a:t>SSCH</a:t>
                      </a:r>
                    </a:p>
                  </a:txBody>
                  <a:tcPr marL="81063" marR="81063" marT="40532" marB="40532"/>
                </a:tc>
                <a:tc>
                  <a:txBody>
                    <a:bodyPr/>
                    <a:lstStyle/>
                    <a:p>
                      <a:r>
                        <a:rPr lang="es-MX" sz="2000"/>
                        <a:t>ICHISAL</a:t>
                      </a:r>
                    </a:p>
                  </a:txBody>
                  <a:tcPr marL="81063" marR="81063" marT="40532" marB="40532"/>
                </a:tc>
                <a:tc>
                  <a:txBody>
                    <a:bodyPr/>
                    <a:lstStyle/>
                    <a:p>
                      <a:r>
                        <a:rPr lang="es-MX" sz="2000" dirty="0"/>
                        <a:t>TOTAL</a:t>
                      </a:r>
                    </a:p>
                  </a:txBody>
                  <a:tcPr marL="81063" marR="81063" marT="40532" marB="40532"/>
                </a:tc>
                <a:extLst>
                  <a:ext uri="{0D108BD9-81ED-4DB2-BD59-A6C34878D82A}">
                    <a16:rowId xmlns:a16="http://schemas.microsoft.com/office/drawing/2014/main" xmlns="" val="2373237223"/>
                  </a:ext>
                </a:extLst>
              </a:tr>
              <a:tr h="596295">
                <a:tc>
                  <a:txBody>
                    <a:bodyPr/>
                    <a:lstStyle/>
                    <a:p>
                      <a:r>
                        <a:rPr lang="es-MX" sz="2000" dirty="0"/>
                        <a:t>CESSA</a:t>
                      </a:r>
                    </a:p>
                  </a:txBody>
                  <a:tcPr marL="81063" marR="81063" marT="40532" marB="40532"/>
                </a:tc>
                <a:tc>
                  <a:txBody>
                    <a:bodyPr/>
                    <a:lstStyle/>
                    <a:p>
                      <a:r>
                        <a:rPr lang="es-MX" sz="2000" dirty="0"/>
                        <a:t>9</a:t>
                      </a:r>
                    </a:p>
                  </a:txBody>
                  <a:tcPr marL="81063" marR="81063" marT="40532" marB="40532"/>
                </a:tc>
                <a:tc>
                  <a:txBody>
                    <a:bodyPr/>
                    <a:lstStyle/>
                    <a:p>
                      <a:r>
                        <a:rPr lang="es-MX" sz="2000" dirty="0"/>
                        <a:t>1</a:t>
                      </a:r>
                    </a:p>
                  </a:txBody>
                  <a:tcPr marL="81063" marR="81063" marT="40532" marB="40532"/>
                </a:tc>
                <a:tc>
                  <a:txBody>
                    <a:bodyPr/>
                    <a:lstStyle/>
                    <a:p>
                      <a:r>
                        <a:rPr lang="es-MX" sz="2000"/>
                        <a:t>10</a:t>
                      </a:r>
                    </a:p>
                  </a:txBody>
                  <a:tcPr marL="81063" marR="81063" marT="40532" marB="40532"/>
                </a:tc>
                <a:extLst>
                  <a:ext uri="{0D108BD9-81ED-4DB2-BD59-A6C34878D82A}">
                    <a16:rowId xmlns:a16="http://schemas.microsoft.com/office/drawing/2014/main" xmlns="" val="4029151775"/>
                  </a:ext>
                </a:extLst>
              </a:tr>
              <a:tr h="596295">
                <a:tc>
                  <a:txBody>
                    <a:bodyPr/>
                    <a:lstStyle/>
                    <a:p>
                      <a:r>
                        <a:rPr lang="es-MX" sz="2000"/>
                        <a:t>CAAPS</a:t>
                      </a:r>
                    </a:p>
                  </a:txBody>
                  <a:tcPr marL="81063" marR="81063" marT="40532" marB="40532"/>
                </a:tc>
                <a:tc>
                  <a:txBody>
                    <a:bodyPr/>
                    <a:lstStyle/>
                    <a:p>
                      <a:r>
                        <a:rPr lang="es-MX" sz="2000"/>
                        <a:t>5</a:t>
                      </a:r>
                    </a:p>
                  </a:txBody>
                  <a:tcPr marL="81063" marR="81063" marT="40532" marB="40532"/>
                </a:tc>
                <a:tc>
                  <a:txBody>
                    <a:bodyPr/>
                    <a:lstStyle/>
                    <a:p>
                      <a:r>
                        <a:rPr lang="es-MX" sz="2000" dirty="0"/>
                        <a:t>0</a:t>
                      </a:r>
                    </a:p>
                  </a:txBody>
                  <a:tcPr marL="81063" marR="81063" marT="40532" marB="40532"/>
                </a:tc>
                <a:tc>
                  <a:txBody>
                    <a:bodyPr/>
                    <a:lstStyle/>
                    <a:p>
                      <a:r>
                        <a:rPr lang="es-MX" sz="2000"/>
                        <a:t>5</a:t>
                      </a:r>
                    </a:p>
                  </a:txBody>
                  <a:tcPr marL="81063" marR="81063" marT="40532" marB="40532"/>
                </a:tc>
                <a:extLst>
                  <a:ext uri="{0D108BD9-81ED-4DB2-BD59-A6C34878D82A}">
                    <a16:rowId xmlns:a16="http://schemas.microsoft.com/office/drawing/2014/main" xmlns="" val="1765182954"/>
                  </a:ext>
                </a:extLst>
              </a:tr>
              <a:tr h="596295">
                <a:tc>
                  <a:txBody>
                    <a:bodyPr/>
                    <a:lstStyle/>
                    <a:p>
                      <a:r>
                        <a:rPr lang="es-MX" sz="2000"/>
                        <a:t>Centros de Salud</a:t>
                      </a:r>
                    </a:p>
                  </a:txBody>
                  <a:tcPr marL="81063" marR="81063" marT="40532" marB="40532"/>
                </a:tc>
                <a:tc>
                  <a:txBody>
                    <a:bodyPr/>
                    <a:lstStyle/>
                    <a:p>
                      <a:r>
                        <a:rPr lang="es-MX" sz="2000"/>
                        <a:t>170</a:t>
                      </a:r>
                    </a:p>
                  </a:txBody>
                  <a:tcPr marL="81063" marR="81063" marT="40532" marB="40532"/>
                </a:tc>
                <a:tc>
                  <a:txBody>
                    <a:bodyPr/>
                    <a:lstStyle/>
                    <a:p>
                      <a:r>
                        <a:rPr lang="es-MX" sz="2000" dirty="0"/>
                        <a:t>0</a:t>
                      </a:r>
                    </a:p>
                  </a:txBody>
                  <a:tcPr marL="81063" marR="81063" marT="40532" marB="40532"/>
                </a:tc>
                <a:tc>
                  <a:txBody>
                    <a:bodyPr/>
                    <a:lstStyle/>
                    <a:p>
                      <a:r>
                        <a:rPr lang="es-MX" sz="2000" dirty="0"/>
                        <a:t>170</a:t>
                      </a:r>
                    </a:p>
                  </a:txBody>
                  <a:tcPr marL="81063" marR="81063" marT="40532" marB="40532"/>
                </a:tc>
                <a:extLst>
                  <a:ext uri="{0D108BD9-81ED-4DB2-BD59-A6C34878D82A}">
                    <a16:rowId xmlns:a16="http://schemas.microsoft.com/office/drawing/2014/main" xmlns="" val="2739051089"/>
                  </a:ext>
                </a:extLst>
              </a:tr>
              <a:tr h="596295">
                <a:tc>
                  <a:txBody>
                    <a:bodyPr/>
                    <a:lstStyle/>
                    <a:p>
                      <a:r>
                        <a:rPr lang="es-MX" sz="2000" dirty="0"/>
                        <a:t>Unidades móviles</a:t>
                      </a:r>
                    </a:p>
                  </a:txBody>
                  <a:tcPr marL="81063" marR="81063" marT="40532" marB="40532"/>
                </a:tc>
                <a:tc>
                  <a:txBody>
                    <a:bodyPr/>
                    <a:lstStyle/>
                    <a:p>
                      <a:r>
                        <a:rPr lang="es-MX" sz="2000" dirty="0"/>
                        <a:t>75</a:t>
                      </a:r>
                    </a:p>
                  </a:txBody>
                  <a:tcPr marL="81063" marR="81063" marT="40532" marB="40532"/>
                </a:tc>
                <a:tc>
                  <a:txBody>
                    <a:bodyPr/>
                    <a:lstStyle/>
                    <a:p>
                      <a:r>
                        <a:rPr lang="es-MX" sz="2000" dirty="0"/>
                        <a:t>0</a:t>
                      </a:r>
                    </a:p>
                  </a:txBody>
                  <a:tcPr marL="81063" marR="81063" marT="40532" marB="40532"/>
                </a:tc>
                <a:tc>
                  <a:txBody>
                    <a:bodyPr/>
                    <a:lstStyle/>
                    <a:p>
                      <a:r>
                        <a:rPr lang="es-MX" sz="2000" dirty="0"/>
                        <a:t>75</a:t>
                      </a:r>
                    </a:p>
                  </a:txBody>
                  <a:tcPr marL="81063" marR="81063" marT="40532" marB="40532"/>
                </a:tc>
                <a:extLst>
                  <a:ext uri="{0D108BD9-81ED-4DB2-BD59-A6C34878D82A}">
                    <a16:rowId xmlns:a16="http://schemas.microsoft.com/office/drawing/2014/main" xmlns="" val="3025677489"/>
                  </a:ext>
                </a:extLst>
              </a:tr>
              <a:tr h="596295">
                <a:tc>
                  <a:txBody>
                    <a:bodyPr/>
                    <a:lstStyle/>
                    <a:p>
                      <a:r>
                        <a:rPr lang="es-MX" sz="2000"/>
                        <a:t>CRUM</a:t>
                      </a:r>
                    </a:p>
                  </a:txBody>
                  <a:tcPr marL="81063" marR="81063" marT="40532" marB="40532"/>
                </a:tc>
                <a:tc>
                  <a:txBody>
                    <a:bodyPr/>
                    <a:lstStyle/>
                    <a:p>
                      <a:r>
                        <a:rPr lang="es-MX" sz="2000"/>
                        <a:t>2</a:t>
                      </a:r>
                    </a:p>
                  </a:txBody>
                  <a:tcPr marL="81063" marR="81063" marT="40532" marB="40532"/>
                </a:tc>
                <a:tc>
                  <a:txBody>
                    <a:bodyPr/>
                    <a:lstStyle/>
                    <a:p>
                      <a:r>
                        <a:rPr lang="es-MX" sz="2000"/>
                        <a:t>0</a:t>
                      </a:r>
                    </a:p>
                  </a:txBody>
                  <a:tcPr marL="81063" marR="81063" marT="40532" marB="40532"/>
                </a:tc>
                <a:tc>
                  <a:txBody>
                    <a:bodyPr/>
                    <a:lstStyle/>
                    <a:p>
                      <a:r>
                        <a:rPr lang="es-MX" sz="2000" dirty="0"/>
                        <a:t>2</a:t>
                      </a:r>
                    </a:p>
                  </a:txBody>
                  <a:tcPr marL="81063" marR="81063" marT="40532" marB="40532"/>
                </a:tc>
                <a:extLst>
                  <a:ext uri="{0D108BD9-81ED-4DB2-BD59-A6C34878D82A}">
                    <a16:rowId xmlns:a16="http://schemas.microsoft.com/office/drawing/2014/main" xmlns="" val="1088487435"/>
                  </a:ext>
                </a:extLst>
              </a:tr>
              <a:tr h="596295">
                <a:tc>
                  <a:txBody>
                    <a:bodyPr/>
                    <a:lstStyle/>
                    <a:p>
                      <a:r>
                        <a:rPr lang="es-MX" sz="2000"/>
                        <a:t>Clinica Rural</a:t>
                      </a:r>
                    </a:p>
                  </a:txBody>
                  <a:tcPr marL="81063" marR="81063" marT="40532" marB="40532"/>
                </a:tc>
                <a:tc>
                  <a:txBody>
                    <a:bodyPr/>
                    <a:lstStyle/>
                    <a:p>
                      <a:r>
                        <a:rPr lang="es-MX" sz="2000"/>
                        <a:t>0</a:t>
                      </a:r>
                    </a:p>
                  </a:txBody>
                  <a:tcPr marL="81063" marR="81063" marT="40532" marB="40532"/>
                </a:tc>
                <a:tc>
                  <a:txBody>
                    <a:bodyPr/>
                    <a:lstStyle/>
                    <a:p>
                      <a:r>
                        <a:rPr lang="es-MX" sz="2000"/>
                        <a:t>1</a:t>
                      </a:r>
                    </a:p>
                  </a:txBody>
                  <a:tcPr marL="81063" marR="81063" marT="40532" marB="40532"/>
                </a:tc>
                <a:tc>
                  <a:txBody>
                    <a:bodyPr/>
                    <a:lstStyle/>
                    <a:p>
                      <a:r>
                        <a:rPr lang="es-MX" sz="2000" dirty="0"/>
                        <a:t>1</a:t>
                      </a:r>
                    </a:p>
                  </a:txBody>
                  <a:tcPr marL="81063" marR="81063" marT="40532" marB="40532"/>
                </a:tc>
                <a:extLst>
                  <a:ext uri="{0D108BD9-81ED-4DB2-BD59-A6C34878D82A}">
                    <a16:rowId xmlns:a16="http://schemas.microsoft.com/office/drawing/2014/main" xmlns="" val="79879023"/>
                  </a:ext>
                </a:extLst>
              </a:tr>
            </a:tbl>
          </a:graphicData>
        </a:graphic>
      </p:graphicFrame>
      <p:sp>
        <p:nvSpPr>
          <p:cNvPr id="3" name="Título 2"/>
          <p:cNvSpPr>
            <a:spLocks noGrp="1"/>
          </p:cNvSpPr>
          <p:nvPr>
            <p:ph type="title"/>
          </p:nvPr>
        </p:nvSpPr>
        <p:spPr/>
        <p:txBody>
          <a:bodyPr/>
          <a:lstStyle/>
          <a:p>
            <a:r>
              <a:rPr lang="es-MX" b="1" dirty="0">
                <a:solidFill>
                  <a:schemeClr val="tx2">
                    <a:lumMod val="50000"/>
                  </a:schemeClr>
                </a:solidFill>
                <a:effectLst>
                  <a:outerShdw blurRad="38100" dist="38100" dir="2700000" algn="tl">
                    <a:srgbClr val="000000">
                      <a:alpha val="43137"/>
                    </a:srgbClr>
                  </a:outerShdw>
                </a:effectLst>
              </a:rPr>
              <a:t>Infraestructura Primer Nivel</a:t>
            </a:r>
          </a:p>
        </p:txBody>
      </p:sp>
      <p:sp>
        <p:nvSpPr>
          <p:cNvPr id="2" name="CuadroTexto 1"/>
          <p:cNvSpPr txBox="1"/>
          <p:nvPr/>
        </p:nvSpPr>
        <p:spPr>
          <a:xfrm>
            <a:off x="3275635" y="5937812"/>
            <a:ext cx="5069711"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sz="2800" b="1" dirty="0">
                <a:solidFill>
                  <a:schemeClr val="tx1"/>
                </a:solidFill>
              </a:rPr>
              <a:t>163 Unidades de Primer Nivel</a:t>
            </a:r>
          </a:p>
        </p:txBody>
      </p:sp>
    </p:spTree>
    <p:extLst>
      <p:ext uri="{BB962C8B-B14F-4D97-AF65-F5344CB8AC3E}">
        <p14:creationId xmlns:p14="http://schemas.microsoft.com/office/powerpoint/2010/main" val="219598130"/>
      </p:ext>
    </p:extLst>
  </p:cSld>
  <p:clrMapOvr>
    <a:masterClrMapping/>
  </p:clrMapOvr>
</p:sld>
</file>

<file path=ppt/theme/theme1.xml><?xml version="1.0" encoding="utf-8"?>
<a:theme xmlns:a="http://schemas.openxmlformats.org/drawingml/2006/main" name="Tema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6" id="{AB979A4C-9C19-4F73-AA8E-843A64F46C8C}" vid="{A215C262-9EEC-4D96-BEA7-439D2097B1C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Tema6</Template>
  <TotalTime>555</TotalTime>
  <Words>848</Words>
  <Application>Microsoft Office PowerPoint</Application>
  <PresentationFormat>Presentación en pantalla (4:3)</PresentationFormat>
  <Paragraphs>279</Paragraphs>
  <Slides>26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Montserrat</vt:lpstr>
      <vt:lpstr>Verdana</vt:lpstr>
      <vt:lpstr>Wingdings</vt:lpstr>
      <vt:lpstr>Tema6</vt:lpstr>
      <vt:lpstr>Secretaria de Salud del Estado de Chihuahua</vt:lpstr>
      <vt:lpstr>Presentación de PowerPoint</vt:lpstr>
      <vt:lpstr>Recurso Humano Secretaria de Salud</vt:lpstr>
      <vt:lpstr>Presupuesto Secretaria de Salud 2018</vt:lpstr>
      <vt:lpstr>Presentación de PowerPoint</vt:lpstr>
      <vt:lpstr>Presentación de PowerPoint</vt:lpstr>
      <vt:lpstr>Redes</vt:lpstr>
      <vt:lpstr>Seguro Popular</vt:lpstr>
      <vt:lpstr>Infraestructura Primer Nivel</vt:lpstr>
      <vt:lpstr>Infraestructura Segundo Nivel</vt:lpstr>
      <vt:lpstr>Presentación de PowerPoint</vt:lpstr>
      <vt:lpstr>Infraestructura</vt:lpstr>
      <vt:lpstr>Equipamiento</vt:lpstr>
      <vt:lpstr>Inversión en Equipamiento</vt:lpstr>
      <vt:lpstr>Licitaciones</vt:lpstr>
      <vt:lpstr>Presentación de PowerPoint</vt:lpstr>
      <vt:lpstr>Presentación de PowerPoint</vt:lpstr>
      <vt:lpstr>Presentación de PowerPoint</vt:lpstr>
      <vt:lpstr>Presentación de PowerPoint</vt:lpstr>
      <vt:lpstr>Trasplante de Órganos</vt:lpstr>
      <vt:lpstr>Trasplante de Órganos</vt:lpstr>
      <vt:lpstr>Atención a Migrantes</vt:lpstr>
      <vt:lpstr>Plan de Atención a Migrantes</vt:lpstr>
      <vt:lpstr>Comisión de Conciliación y Arbitraje Médico</vt:lpstr>
      <vt:lpstr>Logros Destacados de la Administración Actual</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Secretaria de Salud del Estado de Chihuahua</dc:title>
  <dc:creator>usuario</dc:creator>
  <cp:lastModifiedBy>Ana Laura Araujo Guerrero</cp:lastModifiedBy>
  <cp:revision>49</cp:revision>
  <cp:lastPrinted>2018-11-13T20:29:40Z</cp:lastPrinted>
  <dcterms:created xsi:type="dcterms:W3CDTF">2018-11-13T03:07:10Z</dcterms:created>
  <dcterms:modified xsi:type="dcterms:W3CDTF">2018-11-14T15:54:14Z</dcterms:modified>
</cp:coreProperties>
</file>