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8" r:id="rId5"/>
    <p:sldId id="262" r:id="rId6"/>
    <p:sldId id="270" r:id="rId7"/>
    <p:sldId id="271" r:id="rId8"/>
    <p:sldId id="269" r:id="rId9"/>
    <p:sldId id="264" r:id="rId10"/>
    <p:sldId id="265" r:id="rId11"/>
    <p:sldId id="267" r:id="rId12"/>
    <p:sldId id="272" r:id="rId13"/>
    <p:sldId id="273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Picture 2" descr="C:\Users\aolivasg\Desktop\2016-2021\Imagen Amanece para todos\Formato provisional de Chih Amanece copi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61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8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86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Picture 2" descr="C:\Users\aolivasg\Desktop\2016-2021\Imagen Amanece para todos\Formato provisional de Chih Amanece copy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" y="91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 userDrawn="1"/>
        </p:nvSpPr>
        <p:spPr>
          <a:xfrm>
            <a:off x="7956376" y="5733256"/>
            <a:ext cx="108012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 userDrawn="1"/>
        </p:nvSpPr>
        <p:spPr>
          <a:xfrm>
            <a:off x="0" y="9168"/>
            <a:ext cx="3960440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7" name="Picture 3" descr="C:\Users\aolivasg\Dropbox\Imagen\UNIDOS CON VALOR IMAGEN\SDS IMAGEN 2018\SECRETARIA DE DESARROLLO SOCIAL\01 EDITABLES\Secretaria de Desarrollo Socia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852547" cy="7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olivasg\Dropbox\Imagen\UNIDOS CON VALOR IMAGEN\SDS IMAGEN 2018\Logo Unidos con Valor\CMYK\Unidos Logo -CMYK -Horizonta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934858"/>
            <a:ext cx="2008225" cy="67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26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26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73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0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1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62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18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33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7D7E4-ECCA-40D9-AECB-CF891084A2E9}" type="datetimeFigureOut">
              <a:rPr lang="es-MX" smtClean="0"/>
              <a:t>13/11/2018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602F-5657-41C5-8DCE-4D2CA11223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68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8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Título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MX" dirty="0" smtClean="0"/>
              <a:t>Inclusión productiva y economía social</a:t>
            </a:r>
            <a:endParaRPr lang="es-MX" dirty="0"/>
          </a:p>
        </p:txBody>
      </p:sp>
      <p:sp>
        <p:nvSpPr>
          <p:cNvPr id="9" name="4 Marcador de contenido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3312368"/>
          </a:xfrm>
          <a:solidFill>
            <a:schemeClr val="accent6">
              <a:lumMod val="75000"/>
            </a:schemeClr>
          </a:solidFill>
        </p:spPr>
        <p:txBody>
          <a:bodyPr>
            <a:normAutofit fontScale="92500"/>
          </a:bodyPr>
          <a:lstStyle/>
          <a:p>
            <a:r>
              <a:rPr lang="es-MX" sz="2400" dirty="0" smtClean="0"/>
              <a:t>Dirigido a personas y familias en pobreza y a empresas sociales, como cooperativas.</a:t>
            </a:r>
          </a:p>
          <a:p>
            <a:r>
              <a:rPr lang="es-MX" sz="2400" dirty="0" smtClean="0"/>
              <a:t>Dotación inicial de 43 millones de pesos, luego de 30 millones más.</a:t>
            </a:r>
          </a:p>
          <a:p>
            <a:r>
              <a:rPr lang="es-MX" sz="2400" dirty="0" smtClean="0"/>
              <a:t>Aportes en puerta de FECHAC y de varios ayuntamientos.</a:t>
            </a:r>
          </a:p>
          <a:p>
            <a:r>
              <a:rPr lang="es-MX" sz="2400" dirty="0" smtClean="0"/>
              <a:t>Acompañamiento para la elaboración del proyecto, operación del mismo y exposición de productos en las Ferias Crecer.</a:t>
            </a:r>
          </a:p>
          <a:p>
            <a:r>
              <a:rPr lang="es-MX" sz="2400" dirty="0" smtClean="0"/>
              <a:t>A septiembre, se ha aprobado un total de 75 proyectos por un total de 12 millones 690 mil 513 pesos.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1443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2008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s-MX" sz="2800" dirty="0" smtClean="0"/>
              <a:t>Nuevas formas de inclusión: Fondo del Servicio </a:t>
            </a:r>
            <a:r>
              <a:rPr lang="es-MX" sz="2800" dirty="0"/>
              <a:t>U</a:t>
            </a:r>
            <a:r>
              <a:rPr lang="es-MX" sz="2800" dirty="0" smtClean="0"/>
              <a:t>niversal </a:t>
            </a:r>
            <a:r>
              <a:rPr lang="es-MX" sz="2800" dirty="0"/>
              <a:t>E</a:t>
            </a:r>
            <a:r>
              <a:rPr lang="es-MX" sz="2800" dirty="0" smtClean="0"/>
              <a:t>léctrico.</a:t>
            </a:r>
            <a:endParaRPr lang="es-MX" sz="2800" dirty="0"/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472618" y="2132856"/>
            <a:ext cx="8229600" cy="3629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smtClean="0"/>
              <a:t>Dotación de servicio eléctrico a localidades que carecen de él. </a:t>
            </a:r>
            <a:endParaRPr lang="es-MX" sz="2400" dirty="0"/>
          </a:p>
          <a:p>
            <a:r>
              <a:rPr lang="es-MX" sz="2400" dirty="0" smtClean="0"/>
              <a:t>Conexión a comunidades a menos de 5 </a:t>
            </a:r>
            <a:r>
              <a:rPr lang="es-MX" sz="2400" dirty="0" err="1" smtClean="0"/>
              <a:t>kms</a:t>
            </a:r>
            <a:r>
              <a:rPr lang="es-MX" sz="2400" dirty="0" smtClean="0"/>
              <a:t>. de la línea de transmisión; sistemas aislados fotovoltaicos a las que están a más de 5 </a:t>
            </a:r>
            <a:r>
              <a:rPr lang="es-MX" sz="2400" dirty="0" err="1" smtClean="0"/>
              <a:t>kms</a:t>
            </a:r>
            <a:r>
              <a:rPr lang="es-MX" sz="2400" dirty="0" smtClean="0"/>
              <a:t>.</a:t>
            </a:r>
          </a:p>
          <a:p>
            <a:r>
              <a:rPr lang="es-MX" sz="2400" dirty="0" smtClean="0"/>
              <a:t>A la fecha, aprobación de propuestas de 18 municipios con 329 localidades: 3,756 viviendas beneficiadas con sistemas fotovoltaicos.</a:t>
            </a:r>
          </a:p>
          <a:p>
            <a:r>
              <a:rPr lang="es-MX" sz="2400" dirty="0" smtClean="0"/>
              <a:t>7 colonias de dos municipios conectadas a la red.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79048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1399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s-MX" b="1" i="1" dirty="0"/>
              <a:t>Migrantes: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Convenios con:</a:t>
            </a:r>
          </a:p>
          <a:p>
            <a:pPr lvl="1"/>
            <a:r>
              <a:rPr lang="es-MX" dirty="0" smtClean="0"/>
              <a:t>Casa del Migrante, A. C. de Ciudad Juárez</a:t>
            </a:r>
          </a:p>
          <a:p>
            <a:pPr lvl="1"/>
            <a:r>
              <a:rPr lang="es-MX" dirty="0" smtClean="0"/>
              <a:t>Programas de migrantes del DIF de Ciudad Juárez y Ojinaga </a:t>
            </a:r>
          </a:p>
          <a:p>
            <a:pPr lvl="1"/>
            <a:r>
              <a:rPr lang="es-MX" dirty="0"/>
              <a:t> </a:t>
            </a:r>
            <a:r>
              <a:rPr lang="es-MX" dirty="0" smtClean="0"/>
              <a:t>Se financian pasajes a su lugar de origen a las y los migrantes deportados de los Estados Unidos.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Apoyamos </a:t>
            </a:r>
            <a:r>
              <a:rPr lang="es-MX" dirty="0"/>
              <a:t>a la Asociación Uno de Siete Migrando y a la Fundación Padre Maldonado. 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29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176" y="1196752"/>
            <a:ext cx="8229600" cy="6721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MX" b="1" i="1" dirty="0"/>
              <a:t>Participación de la sociedad civil</a:t>
            </a:r>
            <a:r>
              <a:rPr lang="es-MX" b="1" i="1" dirty="0" smtClean="0"/>
              <a:t>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9176" y="2348880"/>
            <a:ext cx="8229600" cy="30118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/>
              <a:t>Estamos trabajando </a:t>
            </a:r>
            <a:r>
              <a:rPr lang="es-MX" dirty="0"/>
              <a:t>en el Consejo Estatal de Desarrollo Social y Participación Ciudadana y en los consejos regionales de Parral, Delicias, Juárez y Cuauhtémoc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Hemos operado </a:t>
            </a:r>
            <a:r>
              <a:rPr lang="es-MX" dirty="0"/>
              <a:t>un total de 52 convenios con organizaciones de la sociedad civil para diversas programas de atención a niñas, niños y adolescentes, jóvenes, personas mayores, personas con discapacidad, migrantes y mujeres.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67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501" y="1207293"/>
            <a:ext cx="6346997" cy="4525963"/>
          </a:xfrm>
        </p:spPr>
      </p:pic>
      <p:sp>
        <p:nvSpPr>
          <p:cNvPr id="3" name="2 Rectángulo"/>
          <p:cNvSpPr/>
          <p:nvPr/>
        </p:nvSpPr>
        <p:spPr>
          <a:xfrm>
            <a:off x="395536" y="1412776"/>
            <a:ext cx="36482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dirty="0" smtClean="0"/>
              <a:t>Atendiendo cuatro </a:t>
            </a:r>
            <a:r>
              <a:rPr lang="es-MX" sz="2000" b="1" dirty="0"/>
              <a:t>dimensiones:</a:t>
            </a:r>
          </a:p>
        </p:txBody>
      </p:sp>
    </p:spTree>
    <p:extLst>
      <p:ext uri="{BB962C8B-B14F-4D97-AF65-F5344CB8AC3E}">
        <p14:creationId xmlns:p14="http://schemas.microsoft.com/office/powerpoint/2010/main" val="30614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72008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b="1" dirty="0" smtClean="0"/>
              <a:t>Hacia una política de Estado en Desarrollo Social</a:t>
            </a:r>
            <a:endParaRPr lang="es-MX" sz="3200" b="1" dirty="0"/>
          </a:p>
        </p:txBody>
      </p:sp>
      <p:sp>
        <p:nvSpPr>
          <p:cNvPr id="7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2060849"/>
            <a:ext cx="3610744" cy="374441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smtClean="0"/>
              <a:t>De acuerdo a dos ejes transversales del Plan Estatal de Desarrollo: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b="1" i="1" dirty="0" smtClean="0"/>
              <a:t>Opción preferencial por las personas en situación de pobreza.</a:t>
            </a:r>
          </a:p>
          <a:p>
            <a:pPr marL="0" indent="0">
              <a:buNone/>
            </a:pPr>
            <a:endParaRPr lang="es-MX" b="1" i="1" dirty="0" smtClean="0"/>
          </a:p>
          <a:p>
            <a:r>
              <a:rPr lang="es-MX" b="1" i="1" dirty="0" smtClean="0"/>
              <a:t>Derechos humanos e inclusión social</a:t>
            </a:r>
          </a:p>
          <a:p>
            <a:endParaRPr lang="es-MX" i="1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716016" y="2060849"/>
            <a:ext cx="3240360" cy="3744416"/>
          </a:xfrm>
          <a:prstGeom prst="rect">
            <a:avLst/>
          </a:prstGeom>
          <a:solidFill>
            <a:srgbClr val="FFC000"/>
          </a:solidFill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MX" dirty="0" smtClean="0"/>
              <a:t>Tres propósitos básicos: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sz="3600" b="1" i="1" dirty="0" smtClean="0"/>
              <a:t>Derechos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sz="3600" b="1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sz="3600" b="1" i="1" dirty="0" smtClean="0"/>
              <a:t>Capacidades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sz="3600" b="1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sz="3600" b="1" i="1" dirty="0" smtClean="0"/>
              <a:t>Cuidado</a:t>
            </a:r>
            <a:endParaRPr lang="es-MX" sz="3600" b="1" i="1" dirty="0"/>
          </a:p>
        </p:txBody>
      </p:sp>
    </p:spTree>
    <p:extLst>
      <p:ext uri="{BB962C8B-B14F-4D97-AF65-F5344CB8AC3E}">
        <p14:creationId xmlns:p14="http://schemas.microsoft.com/office/powerpoint/2010/main" val="417828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Título"/>
          <p:cNvSpPr txBox="1">
            <a:spLocks/>
          </p:cNvSpPr>
          <p:nvPr/>
        </p:nvSpPr>
        <p:spPr>
          <a:xfrm>
            <a:off x="395536" y="1196752"/>
            <a:ext cx="8229600" cy="64807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	Niñas, niños y adolescentes.</a:t>
            </a:r>
            <a:endParaRPr lang="es-MX" dirty="0"/>
          </a:p>
        </p:txBody>
      </p:sp>
      <p:sp>
        <p:nvSpPr>
          <p:cNvPr id="7" name="5 Marcador de contenido"/>
          <p:cNvSpPr>
            <a:spLocks noGrp="1"/>
          </p:cNvSpPr>
          <p:nvPr>
            <p:ph idx="1"/>
          </p:nvPr>
        </p:nvSpPr>
        <p:spPr>
          <a:xfrm>
            <a:off x="457200" y="2132857"/>
            <a:ext cx="8003232" cy="3672407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Hacia un sistema estatal de cuidado infantil. Programas: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Apoyo a la apertura y acondicionamiento de casas de cuidado, estancias, centros de bienestar.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Becas para completar la aportación de las familias.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Implementación del ADN: ampliando el desarrollo de los niños.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Acondicionamiento de estancias y capacitación de madres cuidadoras para albergues de niñas y niños de jornaleros agrícolas.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Talleres de prevención del abuso sexual infantil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Ludotecas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2600" dirty="0" smtClean="0"/>
              <a:t>Terapia del lenguaje.</a:t>
            </a:r>
          </a:p>
          <a:p>
            <a:pPr marL="0" indent="0">
              <a:buNone/>
            </a:pPr>
            <a:endParaRPr lang="es-MX" sz="2800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58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9695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MX" sz="3200" dirty="0" smtClean="0"/>
              <a:t>Programa </a:t>
            </a:r>
            <a:r>
              <a:rPr lang="es-MX" sz="3200" dirty="0"/>
              <a:t>E</a:t>
            </a:r>
            <a:r>
              <a:rPr lang="es-MX" sz="3200" dirty="0" smtClean="0"/>
              <a:t>special de Prevención del Embarazo en Adolescentes.</a:t>
            </a:r>
            <a:endParaRPr lang="es-MX" sz="3200" dirty="0"/>
          </a:p>
        </p:txBody>
      </p:sp>
      <p:sp>
        <p:nvSpPr>
          <p:cNvPr id="14" name="2 Marcador de contenido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38437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El embarazo en adolescentes, nodo de problemas, resultado y generador de violencias y de pobreza.</a:t>
            </a:r>
          </a:p>
          <a:p>
            <a:r>
              <a:rPr lang="es-MX" dirty="0" smtClean="0"/>
              <a:t>El PEPEA de Chihuahua, publicado en julio de 2018, primero en su género en el país.</a:t>
            </a:r>
          </a:p>
          <a:p>
            <a:r>
              <a:rPr lang="es-MX" dirty="0" smtClean="0"/>
              <a:t>18 estrategias, hasta la fecha, acciones en 17 de ellas.</a:t>
            </a:r>
          </a:p>
          <a:p>
            <a:r>
              <a:rPr lang="es-MX" dirty="0" smtClean="0"/>
              <a:t>Municipios prioritarios: Juárez, Delicias, Chihuahua, Guadalupe y Calvo, Cuauhtémoc, </a:t>
            </a:r>
            <a:r>
              <a:rPr lang="es-MX" dirty="0" err="1" smtClean="0"/>
              <a:t>Guachochi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41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Atención a Jóvenes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4371" y="1628800"/>
            <a:ext cx="8229600" cy="417160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Talleres </a:t>
            </a:r>
            <a:r>
              <a:rPr lang="es-MX" dirty="0"/>
              <a:t>de reflexión para adolescentes y jóvenes que atienden a más de dos mil </a:t>
            </a:r>
            <a:r>
              <a:rPr lang="es-MX" dirty="0" smtClean="0"/>
              <a:t>jóvenes.</a:t>
            </a:r>
          </a:p>
          <a:p>
            <a:r>
              <a:rPr lang="es-MX" dirty="0" smtClean="0"/>
              <a:t>En </a:t>
            </a:r>
            <a:r>
              <a:rPr lang="es-MX" dirty="0"/>
              <a:t>Ciudad Juárez se atendieron cerca de 16 mil jóvenes y niños en temas psicosociales que abordan problemas como violencia, embarazo, suicidio y </a:t>
            </a:r>
            <a:r>
              <a:rPr lang="es-MX" dirty="0" smtClean="0"/>
              <a:t>drogas.</a:t>
            </a:r>
          </a:p>
          <a:p>
            <a:r>
              <a:rPr lang="es-MX" dirty="0" smtClean="0"/>
              <a:t>El </a:t>
            </a:r>
            <a:r>
              <a:rPr lang="es-MX" dirty="0"/>
              <a:t>Instituto Chihuahuense para la Juventud llevó a cabo el Segundo Encuentro de Juventudes en Juárez y Delicias. </a:t>
            </a:r>
          </a:p>
          <a:p>
            <a:r>
              <a:rPr lang="es-MX" dirty="0"/>
              <a:t>Se impulsó a un grupo de organizaciones de la sociedad civil para fortalecer sus modelos en el trabajo para que los jóvenes en riesgo desarrollen su plan de </a:t>
            </a:r>
            <a:r>
              <a:rPr lang="es-MX" dirty="0" smtClean="0"/>
              <a:t>vida.</a:t>
            </a:r>
          </a:p>
          <a:p>
            <a:r>
              <a:rPr lang="es-MX" dirty="0" smtClean="0"/>
              <a:t>Además </a:t>
            </a:r>
            <a:r>
              <a:rPr lang="es-MX" dirty="0"/>
              <a:t>se ha desarrollado un programa para prevenir riesgos con los jóvenes de los asentamientos urbanos indígenas de la ciudad de Chihuahua: Díaz Infante y Pájaro Azul.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54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034" y="1081265"/>
            <a:ext cx="8229600" cy="49492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MX" dirty="0" smtClean="0"/>
              <a:t>Mujeres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3034" y="1916832"/>
            <a:ext cx="8229600" cy="348498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es-MX" dirty="0" smtClean="0"/>
              <a:t>Foros</a:t>
            </a:r>
            <a:r>
              <a:rPr lang="es-MX" dirty="0"/>
              <a:t>, talleres y grupos de reflexión sobre prevención de la </a:t>
            </a:r>
            <a:r>
              <a:rPr lang="es-MX" dirty="0" smtClean="0"/>
              <a:t>violencia de género en la pareja y masculinidades</a:t>
            </a:r>
            <a:r>
              <a:rPr lang="es-MX" dirty="0"/>
              <a:t>. </a:t>
            </a:r>
            <a:endParaRPr lang="es-MX" dirty="0" smtClean="0"/>
          </a:p>
          <a:p>
            <a:pPr algn="just"/>
            <a:r>
              <a:rPr lang="es-MX" dirty="0" smtClean="0"/>
              <a:t>En </a:t>
            </a:r>
            <a:r>
              <a:rPr lang="es-MX" dirty="0"/>
              <a:t>Ciudad Juárez se firmó un convenio con la Red Mesa de Mujeres con el objetivo de fortalecer el empoderamiento comunitario en las colonias Riberas del Bravo y Fray García de San Francisco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Temas especializados en género para funcionarias y funcionarios públicos.</a:t>
            </a:r>
          </a:p>
          <a:p>
            <a:pPr algn="just"/>
            <a:r>
              <a:rPr lang="es-MX" dirty="0" smtClean="0"/>
              <a:t>Talleres sobre Derechos Humanos de las Mujeres </a:t>
            </a:r>
          </a:p>
          <a:p>
            <a:pPr algn="just"/>
            <a:r>
              <a:rPr lang="es-MX" dirty="0" smtClean="0"/>
              <a:t>Trabajo en el fortalecimiento de los Centros de Atención de las Mujeres Víctima de Violencia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64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3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373616" cy="4949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MX" sz="3200" dirty="0" smtClean="0"/>
              <a:t>Personas mayores y personas con discapacidad.</a:t>
            </a:r>
            <a:endParaRPr lang="es-MX" sz="3200" dirty="0"/>
          </a:p>
        </p:txBody>
      </p:sp>
      <p:sp>
        <p:nvSpPr>
          <p:cNvPr id="14" name="4 Marcador de texto"/>
          <p:cNvSpPr txBox="1">
            <a:spLocks/>
          </p:cNvSpPr>
          <p:nvPr/>
        </p:nvSpPr>
        <p:spPr>
          <a:xfrm>
            <a:off x="4730000" y="1876129"/>
            <a:ext cx="4040188" cy="63976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b="1" dirty="0" smtClean="0"/>
              <a:t>Personas mayores: inclusión, autonomía, proyecto de vida.</a:t>
            </a:r>
            <a:endParaRPr lang="es-MX" b="1" dirty="0"/>
          </a:p>
        </p:txBody>
      </p:sp>
      <p:sp>
        <p:nvSpPr>
          <p:cNvPr id="15" name="6 Marcador de texto"/>
          <p:cNvSpPr txBox="1">
            <a:spLocks/>
          </p:cNvSpPr>
          <p:nvPr/>
        </p:nvSpPr>
        <p:spPr>
          <a:xfrm>
            <a:off x="231460" y="1876129"/>
            <a:ext cx="4041775" cy="6397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Personas con discapacidad: quitar barreras y apoyar autonomía.</a:t>
            </a:r>
            <a:endParaRPr lang="es-MX" dirty="0"/>
          </a:p>
        </p:txBody>
      </p:sp>
      <p:sp>
        <p:nvSpPr>
          <p:cNvPr id="16" name="5 Marcador de contenido"/>
          <p:cNvSpPr>
            <a:spLocks noGrp="1"/>
          </p:cNvSpPr>
          <p:nvPr>
            <p:ph sz="half" idx="4294967295"/>
          </p:nvPr>
        </p:nvSpPr>
        <p:spPr>
          <a:xfrm>
            <a:off x="4730000" y="2655263"/>
            <a:ext cx="4040188" cy="284036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s-MX" sz="2000" dirty="0" smtClean="0"/>
              <a:t>Pensiones alimentarias: 16, 400 a septiembre por 1,343 pesos mensuales.</a:t>
            </a:r>
          </a:p>
          <a:p>
            <a:r>
              <a:rPr lang="es-MX" sz="2000" dirty="0" smtClean="0"/>
              <a:t>Inclusión laboral.</a:t>
            </a:r>
          </a:p>
          <a:p>
            <a:r>
              <a:rPr lang="es-MX" sz="2000" dirty="0" smtClean="0"/>
              <a:t>Desarrollo del cuidado: 7 comunidades Machí y talleres sobre cuidado y envejecimiento activo.</a:t>
            </a:r>
            <a:endParaRPr lang="es-MX" sz="2000" dirty="0"/>
          </a:p>
        </p:txBody>
      </p:sp>
      <p:sp>
        <p:nvSpPr>
          <p:cNvPr id="17" name="7 Marcador de contenido"/>
          <p:cNvSpPr>
            <a:spLocks noGrp="1"/>
          </p:cNvSpPr>
          <p:nvPr>
            <p:ph sz="quarter" idx="4294967295"/>
          </p:nvPr>
        </p:nvSpPr>
        <p:spPr>
          <a:xfrm>
            <a:off x="231460" y="2636912"/>
            <a:ext cx="4041775" cy="33958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MX" sz="2000" dirty="0" smtClean="0"/>
              <a:t>Pensiones alimentarias: 3, 650 de 1,343 pesos.</a:t>
            </a:r>
          </a:p>
          <a:p>
            <a:r>
              <a:rPr lang="es-MX" sz="2000" dirty="0" smtClean="0"/>
              <a:t>Transporte adaptado.</a:t>
            </a:r>
          </a:p>
          <a:p>
            <a:r>
              <a:rPr lang="es-MX" sz="2000" dirty="0" smtClean="0"/>
              <a:t>Entrega de 1,593 aparatos funcionales.</a:t>
            </a:r>
          </a:p>
          <a:p>
            <a:r>
              <a:rPr lang="es-MX" sz="2000" dirty="0" smtClean="0"/>
              <a:t>Dinamización de la Escuela de Artes y Oficios: 340 alumnos.</a:t>
            </a:r>
          </a:p>
          <a:p>
            <a:r>
              <a:rPr lang="es-MX" sz="2000" dirty="0" smtClean="0"/>
              <a:t>Capacitación y sensibilización. Talleres “Ponte en mis zapatos”.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8682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Atención psicosocial y cohesión social: fomentar la resiliencia de las personas y de las comunidades para exigir sus derechos y desarrollarse integralmente. </a:t>
            </a:r>
            <a:endParaRPr lang="es-MX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395536" y="2366610"/>
            <a:ext cx="8229600" cy="3484983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smtClean="0"/>
              <a:t>Acompañamiento psicosocial: individual, de grupo, de comunidad.</a:t>
            </a:r>
          </a:p>
          <a:p>
            <a:r>
              <a:rPr lang="es-MX" sz="2400" dirty="0" smtClean="0"/>
              <a:t>Talleres: perspectiva de género, masculinidades saludables, prevención de la violencia, proyecto de vida. </a:t>
            </a:r>
          </a:p>
          <a:p>
            <a:r>
              <a:rPr lang="es-MX" sz="2400" dirty="0" smtClean="0"/>
              <a:t>Consejos comunitarios.</a:t>
            </a:r>
          </a:p>
          <a:p>
            <a:r>
              <a:rPr lang="es-MX" sz="2400" i="1" dirty="0" smtClean="0"/>
              <a:t>Echarle montón a la pobreza: </a:t>
            </a:r>
            <a:r>
              <a:rPr lang="es-MX" sz="2400" dirty="0" smtClean="0"/>
              <a:t>Chihuahua, Ciudad Juárez, Aquiles Serdán</a:t>
            </a:r>
            <a:r>
              <a:rPr lang="es-MX" dirty="0" smtClean="0"/>
              <a:t>.</a:t>
            </a:r>
            <a:endParaRPr lang="es-MX" i="1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9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878</Words>
  <Application>Microsoft Office PowerPoint</Application>
  <PresentationFormat>Presentación en pantalla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Hacia una política de Estado en Desarrollo Social</vt:lpstr>
      <vt:lpstr>Presentación de PowerPoint</vt:lpstr>
      <vt:lpstr>Programa Especial de Prevención del Embarazo en Adolescentes.</vt:lpstr>
      <vt:lpstr>Atención a Jóvenes </vt:lpstr>
      <vt:lpstr>Mujeres </vt:lpstr>
      <vt:lpstr>Personas mayores y personas con discapacidad.</vt:lpstr>
      <vt:lpstr>Atención psicosocial y cohesión social: fomentar la resiliencia de las personas y de las comunidades para exigir sus derechos y desarrollarse integralmente. </vt:lpstr>
      <vt:lpstr>Inclusión productiva y economía social</vt:lpstr>
      <vt:lpstr>Nuevas formas de inclusión: Fondo del Servicio Universal Eléctrico.</vt:lpstr>
      <vt:lpstr>Migrantes: </vt:lpstr>
      <vt:lpstr>Participación de la sociedad civil: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AVL</dc:creator>
  <cp:lastModifiedBy>Usuario de Windows</cp:lastModifiedBy>
  <cp:revision>19</cp:revision>
  <dcterms:created xsi:type="dcterms:W3CDTF">2016-11-07T19:39:36Z</dcterms:created>
  <dcterms:modified xsi:type="dcterms:W3CDTF">2018-11-13T19:46:07Z</dcterms:modified>
</cp:coreProperties>
</file>