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Poppins" panose="00000500000000000000" pitchFamily="2" charset="0"/>
      <p:regular r:id="rId25"/>
      <p:bold r:id="rId26"/>
      <p:italic r:id="rId27"/>
      <p:boldItalic r:id="rId28"/>
    </p:embeddedFont>
    <p:embeddedFont>
      <p:font typeface="Poppins Bold" panose="00000800000000000000" charset="0"/>
      <p:regular r:id="rId29"/>
    </p:embeddedFont>
    <p:embeddedFont>
      <p:font typeface="Tex Gyre Termes Bold" panose="020B0604020202020204" charset="0"/>
      <p:regular r:id="rId30"/>
    </p:embeddedFont>
    <p:embeddedFont>
      <p:font typeface="TT Drugs" panose="020B0604020202020204" charset="0"/>
      <p:regular r:id="rId31"/>
    </p:embeddedFont>
    <p:embeddedFont>
      <p:font typeface="TT Drugs Bold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12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5.sv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3.svg"/><Relationship Id="rId5" Type="http://schemas.openxmlformats.org/officeDocument/2006/relationships/image" Target="../media/image30.jpe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5.svg"/><Relationship Id="rId5" Type="http://schemas.openxmlformats.org/officeDocument/2006/relationships/image" Target="../media/image33.jpe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5.sv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0" Type="http://schemas.openxmlformats.org/officeDocument/2006/relationships/image" Target="../media/image18.svg"/><Relationship Id="rId4" Type="http://schemas.openxmlformats.org/officeDocument/2006/relationships/image" Target="../media/image2.sv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12" Type="http://schemas.openxmlformats.org/officeDocument/2006/relationships/image" Target="../media/image4.sv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3.png"/><Relationship Id="rId5" Type="http://schemas.openxmlformats.org/officeDocument/2006/relationships/image" Target="../media/image1.png"/><Relationship Id="rId10" Type="http://schemas.openxmlformats.org/officeDocument/2006/relationships/image" Target="../media/image20.svg"/><Relationship Id="rId4" Type="http://schemas.openxmlformats.org/officeDocument/2006/relationships/image" Target="../media/image6.svg"/><Relationship Id="rId9" Type="http://schemas.openxmlformats.org/officeDocument/2006/relationships/image" Target="../media/image19.png"/><Relationship Id="rId14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.png"/><Relationship Id="rId18" Type="http://schemas.openxmlformats.org/officeDocument/2006/relationships/image" Target="../media/image43.png"/><Relationship Id="rId3" Type="http://schemas.openxmlformats.org/officeDocument/2006/relationships/image" Target="../media/image6.svg"/><Relationship Id="rId7" Type="http://schemas.openxmlformats.org/officeDocument/2006/relationships/image" Target="../media/image20.svg"/><Relationship Id="rId12" Type="http://schemas.openxmlformats.org/officeDocument/2006/relationships/image" Target="../media/image38.svg"/><Relationship Id="rId17" Type="http://schemas.openxmlformats.org/officeDocument/2006/relationships/image" Target="../media/image42.svg"/><Relationship Id="rId2" Type="http://schemas.openxmlformats.org/officeDocument/2006/relationships/image" Target="../media/image5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7.png"/><Relationship Id="rId5" Type="http://schemas.openxmlformats.org/officeDocument/2006/relationships/image" Target="../media/image18.svg"/><Relationship Id="rId15" Type="http://schemas.openxmlformats.org/officeDocument/2006/relationships/image" Target="../media/image40.svg"/><Relationship Id="rId10" Type="http://schemas.openxmlformats.org/officeDocument/2006/relationships/image" Target="../media/image36.png"/><Relationship Id="rId19" Type="http://schemas.openxmlformats.org/officeDocument/2006/relationships/image" Target="../media/image44.svg"/><Relationship Id="rId4" Type="http://schemas.openxmlformats.org/officeDocument/2006/relationships/image" Target="../media/image17.png"/><Relationship Id="rId9" Type="http://schemas.openxmlformats.org/officeDocument/2006/relationships/image" Target="../media/image4.svg"/><Relationship Id="rId1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18.svg"/><Relationship Id="rId7" Type="http://schemas.openxmlformats.org/officeDocument/2006/relationships/image" Target="../media/image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image" Target="../media/image4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49.jpeg"/><Relationship Id="rId5" Type="http://schemas.openxmlformats.org/officeDocument/2006/relationships/image" Target="../media/image32.svg"/><Relationship Id="rId10" Type="http://schemas.openxmlformats.org/officeDocument/2006/relationships/image" Target="../media/image48.jpeg"/><Relationship Id="rId4" Type="http://schemas.openxmlformats.org/officeDocument/2006/relationships/image" Target="../media/image31.png"/><Relationship Id="rId9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8.svg"/><Relationship Id="rId5" Type="http://schemas.openxmlformats.org/officeDocument/2006/relationships/image" Target="../media/image6.sv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12" Type="http://schemas.openxmlformats.org/officeDocument/2006/relationships/image" Target="../media/image15.sv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14.png"/><Relationship Id="rId5" Type="http://schemas.openxmlformats.org/officeDocument/2006/relationships/image" Target="../media/image1.png"/><Relationship Id="rId10" Type="http://schemas.openxmlformats.org/officeDocument/2006/relationships/image" Target="../media/image20.svg"/><Relationship Id="rId4" Type="http://schemas.openxmlformats.org/officeDocument/2006/relationships/image" Target="../media/image6.svg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3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5.svg"/><Relationship Id="rId5" Type="http://schemas.openxmlformats.org/officeDocument/2006/relationships/image" Target="../media/image4.sv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5.svg"/><Relationship Id="rId5" Type="http://schemas.openxmlformats.org/officeDocument/2006/relationships/image" Target="../media/image11.jpe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0.svg"/><Relationship Id="rId3" Type="http://schemas.openxmlformats.org/officeDocument/2006/relationships/image" Target="../media/image16.jpeg"/><Relationship Id="rId7" Type="http://schemas.openxmlformats.org/officeDocument/2006/relationships/image" Target="../media/image6.svg"/><Relationship Id="rId12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8.svg"/><Relationship Id="rId5" Type="http://schemas.openxmlformats.org/officeDocument/2006/relationships/image" Target="../media/image2.svg"/><Relationship Id="rId15" Type="http://schemas.openxmlformats.org/officeDocument/2006/relationships/image" Target="../media/image15.svg"/><Relationship Id="rId10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8.sv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12" Type="http://schemas.openxmlformats.org/officeDocument/2006/relationships/image" Target="../media/image4.sv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3.png"/><Relationship Id="rId5" Type="http://schemas.openxmlformats.org/officeDocument/2006/relationships/image" Target="../media/image1.png"/><Relationship Id="rId10" Type="http://schemas.openxmlformats.org/officeDocument/2006/relationships/image" Target="../media/image20.svg"/><Relationship Id="rId4" Type="http://schemas.openxmlformats.org/officeDocument/2006/relationships/image" Target="../media/image6.svg"/><Relationship Id="rId9" Type="http://schemas.openxmlformats.org/officeDocument/2006/relationships/image" Target="../media/image19.png"/><Relationship Id="rId1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8.svg"/><Relationship Id="rId5" Type="http://schemas.openxmlformats.org/officeDocument/2006/relationships/image" Target="../media/image6.sv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5.svg"/><Relationship Id="rId5" Type="http://schemas.openxmlformats.org/officeDocument/2006/relationships/image" Target="../media/image24.jpe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6.jpeg"/><Relationship Id="rId7" Type="http://schemas.openxmlformats.org/officeDocument/2006/relationships/image" Target="../media/image6.sv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5.svg"/><Relationship Id="rId5" Type="http://schemas.openxmlformats.org/officeDocument/2006/relationships/image" Target="../media/image2.sv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8.jpe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12" Type="http://schemas.openxmlformats.org/officeDocument/2006/relationships/image" Target="../media/image15.sv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14.png"/><Relationship Id="rId5" Type="http://schemas.openxmlformats.org/officeDocument/2006/relationships/image" Target="../media/image1.png"/><Relationship Id="rId10" Type="http://schemas.openxmlformats.org/officeDocument/2006/relationships/image" Target="../media/image4.svg"/><Relationship Id="rId4" Type="http://schemas.openxmlformats.org/officeDocument/2006/relationships/image" Target="../media/image6.sv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5.svg"/><Relationship Id="rId5" Type="http://schemas.openxmlformats.org/officeDocument/2006/relationships/image" Target="../media/image29.jpe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41502" y="2051676"/>
            <a:ext cx="6160926" cy="6160926"/>
          </a:xfrm>
          <a:custGeom>
            <a:avLst/>
            <a:gdLst/>
            <a:ahLst/>
            <a:cxnLst/>
            <a:rect l="l" t="t" r="r" b="b"/>
            <a:pathLst>
              <a:path w="6160926" h="6160926">
                <a:moveTo>
                  <a:pt x="0" y="0"/>
                </a:moveTo>
                <a:lnTo>
                  <a:pt x="6160926" y="0"/>
                </a:lnTo>
                <a:lnTo>
                  <a:pt x="6160926" y="6160927"/>
                </a:lnTo>
                <a:lnTo>
                  <a:pt x="0" y="61609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174780" y="1492942"/>
            <a:ext cx="3084520" cy="558734"/>
          </a:xfrm>
          <a:custGeom>
            <a:avLst/>
            <a:gdLst/>
            <a:ahLst/>
            <a:cxnLst/>
            <a:rect l="l" t="t" r="r" b="b"/>
            <a:pathLst>
              <a:path w="3084520" h="558734">
                <a:moveTo>
                  <a:pt x="0" y="0"/>
                </a:moveTo>
                <a:lnTo>
                  <a:pt x="3084520" y="0"/>
                </a:lnTo>
                <a:lnTo>
                  <a:pt x="3084520" y="558734"/>
                </a:lnTo>
                <a:lnTo>
                  <a:pt x="0" y="558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7870" t="-1023" r="-40265" b="-12057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525526" y="7355467"/>
            <a:ext cx="3467549" cy="3467549"/>
          </a:xfrm>
          <a:custGeom>
            <a:avLst/>
            <a:gdLst/>
            <a:ahLst/>
            <a:cxnLst/>
            <a:rect l="l" t="t" r="r" b="b"/>
            <a:pathLst>
              <a:path w="3467549" h="3467549">
                <a:moveTo>
                  <a:pt x="0" y="0"/>
                </a:moveTo>
                <a:lnTo>
                  <a:pt x="3467548" y="0"/>
                </a:lnTo>
                <a:lnTo>
                  <a:pt x="3467548" y="3467549"/>
                </a:lnTo>
                <a:lnTo>
                  <a:pt x="0" y="34675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683090" y="7670596"/>
            <a:ext cx="3152420" cy="3152420"/>
          </a:xfrm>
          <a:custGeom>
            <a:avLst/>
            <a:gdLst/>
            <a:ahLst/>
            <a:cxnLst/>
            <a:rect l="l" t="t" r="r" b="b"/>
            <a:pathLst>
              <a:path w="3152420" h="3152420">
                <a:moveTo>
                  <a:pt x="0" y="0"/>
                </a:moveTo>
                <a:lnTo>
                  <a:pt x="3152420" y="0"/>
                </a:lnTo>
                <a:lnTo>
                  <a:pt x="3152420" y="3152420"/>
                </a:lnTo>
                <a:lnTo>
                  <a:pt x="0" y="3152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8102512"/>
            <a:ext cx="1090992" cy="220182"/>
          </a:xfrm>
          <a:custGeom>
            <a:avLst/>
            <a:gdLst/>
            <a:ahLst/>
            <a:cxnLst/>
            <a:rect l="l" t="t" r="r" b="b"/>
            <a:pathLst>
              <a:path w="1090992" h="220182">
                <a:moveTo>
                  <a:pt x="0" y="0"/>
                </a:moveTo>
                <a:lnTo>
                  <a:pt x="1090992" y="0"/>
                </a:lnTo>
                <a:lnTo>
                  <a:pt x="1090992" y="220182"/>
                </a:lnTo>
                <a:lnTo>
                  <a:pt x="0" y="2201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46158" y="701811"/>
            <a:ext cx="3267061" cy="1820025"/>
          </a:xfrm>
          <a:custGeom>
            <a:avLst/>
            <a:gdLst/>
            <a:ahLst/>
            <a:cxnLst/>
            <a:rect l="l" t="t" r="r" b="b"/>
            <a:pathLst>
              <a:path w="3267061" h="1820025">
                <a:moveTo>
                  <a:pt x="0" y="0"/>
                </a:moveTo>
                <a:lnTo>
                  <a:pt x="3267062" y="0"/>
                </a:lnTo>
                <a:lnTo>
                  <a:pt x="3267062" y="1820026"/>
                </a:lnTo>
                <a:lnTo>
                  <a:pt x="0" y="18200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811495" y="3615305"/>
            <a:ext cx="10665010" cy="2514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40"/>
              </a:lnSpc>
            </a:pPr>
            <a:r>
              <a:rPr lang="en-US" sz="8200">
                <a:solidFill>
                  <a:srgbClr val="000000"/>
                </a:solidFill>
                <a:latin typeface="Tex Gyre Termes Bold"/>
              </a:rPr>
              <a:t>Informe </a:t>
            </a:r>
          </a:p>
          <a:p>
            <a:pPr algn="ctr">
              <a:lnSpc>
                <a:spcPts val="9840"/>
              </a:lnSpc>
            </a:pPr>
            <a:r>
              <a:rPr lang="en-US" sz="8200">
                <a:solidFill>
                  <a:srgbClr val="000000"/>
                </a:solidFill>
                <a:latin typeface="Tex Gyre Termes Bold"/>
              </a:rPr>
              <a:t>Dirección de Archivos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847301" y="8858186"/>
            <a:ext cx="7241081" cy="3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1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TT Drugs Bold"/>
              </a:rPr>
              <a:t>H. CONGRESO DEL ESTADO DE CHIHUAHUA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37205" y="4057526"/>
            <a:ext cx="5365555" cy="5365555"/>
          </a:xfrm>
          <a:custGeom>
            <a:avLst/>
            <a:gdLst/>
            <a:ahLst/>
            <a:cxnLst/>
            <a:rect l="l" t="t" r="r" b="b"/>
            <a:pathLst>
              <a:path w="5365555" h="5365555">
                <a:moveTo>
                  <a:pt x="0" y="0"/>
                </a:moveTo>
                <a:lnTo>
                  <a:pt x="5365555" y="0"/>
                </a:lnTo>
                <a:lnTo>
                  <a:pt x="5365555" y="5365556"/>
                </a:lnTo>
                <a:lnTo>
                  <a:pt x="0" y="53655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6224889" y="-576836"/>
            <a:ext cx="5838222" cy="9791568"/>
          </a:xfrm>
          <a:custGeom>
            <a:avLst/>
            <a:gdLst/>
            <a:ahLst/>
            <a:cxnLst/>
            <a:rect l="l" t="t" r="r" b="b"/>
            <a:pathLst>
              <a:path w="5838222" h="9791568">
                <a:moveTo>
                  <a:pt x="0" y="0"/>
                </a:moveTo>
                <a:lnTo>
                  <a:pt x="5838222" y="0"/>
                </a:lnTo>
                <a:lnTo>
                  <a:pt x="5838222" y="9791567"/>
                </a:lnTo>
                <a:lnTo>
                  <a:pt x="0" y="97915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422247" y="1667176"/>
            <a:ext cx="9443506" cy="5303544"/>
            <a:chOff x="0" y="0"/>
            <a:chExt cx="12591341" cy="7071392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/>
            <a:srcRect t="9890" b="9890"/>
            <a:stretch>
              <a:fillRect/>
            </a:stretch>
          </p:blipFill>
          <p:spPr>
            <a:xfrm>
              <a:off x="0" y="0"/>
              <a:ext cx="12591341" cy="7071392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>
            <a:off x="15156305" y="749333"/>
            <a:ext cx="3084520" cy="558734"/>
          </a:xfrm>
          <a:custGeom>
            <a:avLst/>
            <a:gdLst/>
            <a:ahLst/>
            <a:cxnLst/>
            <a:rect l="l" t="t" r="r" b="b"/>
            <a:pathLst>
              <a:path w="3084520" h="558734">
                <a:moveTo>
                  <a:pt x="0" y="0"/>
                </a:moveTo>
                <a:lnTo>
                  <a:pt x="3084520" y="0"/>
                </a:lnTo>
                <a:lnTo>
                  <a:pt x="3084520" y="558734"/>
                </a:lnTo>
                <a:lnTo>
                  <a:pt x="0" y="5587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7870" t="-1023" r="-40265" b="-12057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652995" y="3534741"/>
            <a:ext cx="1045571" cy="1045571"/>
          </a:xfrm>
          <a:custGeom>
            <a:avLst/>
            <a:gdLst/>
            <a:ahLst/>
            <a:cxnLst/>
            <a:rect l="l" t="t" r="r" b="b"/>
            <a:pathLst>
              <a:path w="1045571" h="1045571">
                <a:moveTo>
                  <a:pt x="0" y="0"/>
                </a:moveTo>
                <a:lnTo>
                  <a:pt x="1045570" y="0"/>
                </a:lnTo>
                <a:lnTo>
                  <a:pt x="1045570" y="1045571"/>
                </a:lnTo>
                <a:lnTo>
                  <a:pt x="0" y="10455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588021" y="6740304"/>
            <a:ext cx="1305608" cy="2597233"/>
          </a:xfrm>
          <a:custGeom>
            <a:avLst/>
            <a:gdLst/>
            <a:ahLst/>
            <a:cxnLst/>
            <a:rect l="l" t="t" r="r" b="b"/>
            <a:pathLst>
              <a:path w="1305608" h="2597233">
                <a:moveTo>
                  <a:pt x="0" y="0"/>
                </a:moveTo>
                <a:lnTo>
                  <a:pt x="1305608" y="0"/>
                </a:lnTo>
                <a:lnTo>
                  <a:pt x="1305608" y="2597233"/>
                </a:lnTo>
                <a:lnTo>
                  <a:pt x="0" y="25972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832809" y="607466"/>
            <a:ext cx="1305608" cy="2597233"/>
          </a:xfrm>
          <a:custGeom>
            <a:avLst/>
            <a:gdLst/>
            <a:ahLst/>
            <a:cxnLst/>
            <a:rect l="l" t="t" r="r" b="b"/>
            <a:pathLst>
              <a:path w="1305608" h="2597233">
                <a:moveTo>
                  <a:pt x="0" y="0"/>
                </a:moveTo>
                <a:lnTo>
                  <a:pt x="1305608" y="0"/>
                </a:lnTo>
                <a:lnTo>
                  <a:pt x="1305608" y="2597234"/>
                </a:lnTo>
                <a:lnTo>
                  <a:pt x="0" y="25972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131695" y="7563188"/>
            <a:ext cx="12024611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99"/>
              </a:lnSpc>
            </a:pPr>
            <a:r>
              <a:rPr lang="en-US" sz="8499">
                <a:solidFill>
                  <a:srgbClr val="000000"/>
                </a:solidFill>
                <a:latin typeface="Tex Gyre Termes Bold"/>
              </a:rPr>
              <a:t>Visita AGN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37205" y="4057526"/>
            <a:ext cx="5365555" cy="5365555"/>
          </a:xfrm>
          <a:custGeom>
            <a:avLst/>
            <a:gdLst/>
            <a:ahLst/>
            <a:cxnLst/>
            <a:rect l="l" t="t" r="r" b="b"/>
            <a:pathLst>
              <a:path w="5365555" h="5365555">
                <a:moveTo>
                  <a:pt x="0" y="0"/>
                </a:moveTo>
                <a:lnTo>
                  <a:pt x="5365555" y="0"/>
                </a:lnTo>
                <a:lnTo>
                  <a:pt x="5365555" y="5365556"/>
                </a:lnTo>
                <a:lnTo>
                  <a:pt x="0" y="53655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6224889" y="-576836"/>
            <a:ext cx="5838222" cy="9791568"/>
          </a:xfrm>
          <a:custGeom>
            <a:avLst/>
            <a:gdLst/>
            <a:ahLst/>
            <a:cxnLst/>
            <a:rect l="l" t="t" r="r" b="b"/>
            <a:pathLst>
              <a:path w="5838222" h="9791568">
                <a:moveTo>
                  <a:pt x="0" y="0"/>
                </a:moveTo>
                <a:lnTo>
                  <a:pt x="5838222" y="0"/>
                </a:lnTo>
                <a:lnTo>
                  <a:pt x="5838222" y="9791567"/>
                </a:lnTo>
                <a:lnTo>
                  <a:pt x="0" y="97915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447571" y="1756981"/>
            <a:ext cx="9392858" cy="5316514"/>
            <a:chOff x="0" y="0"/>
            <a:chExt cx="12523811" cy="708868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/>
            <a:srcRect t="87" b="87"/>
            <a:stretch>
              <a:fillRect/>
            </a:stretch>
          </p:blipFill>
          <p:spPr>
            <a:xfrm>
              <a:off x="0" y="0"/>
              <a:ext cx="12523811" cy="7088686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>
            <a:off x="15156305" y="749333"/>
            <a:ext cx="3084520" cy="558734"/>
          </a:xfrm>
          <a:custGeom>
            <a:avLst/>
            <a:gdLst/>
            <a:ahLst/>
            <a:cxnLst/>
            <a:rect l="l" t="t" r="r" b="b"/>
            <a:pathLst>
              <a:path w="3084520" h="558734">
                <a:moveTo>
                  <a:pt x="0" y="0"/>
                </a:moveTo>
                <a:lnTo>
                  <a:pt x="3084520" y="0"/>
                </a:lnTo>
                <a:lnTo>
                  <a:pt x="3084520" y="558734"/>
                </a:lnTo>
                <a:lnTo>
                  <a:pt x="0" y="5587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7870" t="-1023" r="-40265" b="-12057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588021" y="6740304"/>
            <a:ext cx="1305608" cy="2597233"/>
          </a:xfrm>
          <a:custGeom>
            <a:avLst/>
            <a:gdLst/>
            <a:ahLst/>
            <a:cxnLst/>
            <a:rect l="l" t="t" r="r" b="b"/>
            <a:pathLst>
              <a:path w="1305608" h="2597233">
                <a:moveTo>
                  <a:pt x="0" y="0"/>
                </a:moveTo>
                <a:lnTo>
                  <a:pt x="1305608" y="0"/>
                </a:lnTo>
                <a:lnTo>
                  <a:pt x="1305608" y="2597233"/>
                </a:lnTo>
                <a:lnTo>
                  <a:pt x="0" y="25972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832809" y="607466"/>
            <a:ext cx="1305608" cy="2597233"/>
          </a:xfrm>
          <a:custGeom>
            <a:avLst/>
            <a:gdLst/>
            <a:ahLst/>
            <a:cxnLst/>
            <a:rect l="l" t="t" r="r" b="b"/>
            <a:pathLst>
              <a:path w="1305608" h="2597233">
                <a:moveTo>
                  <a:pt x="0" y="0"/>
                </a:moveTo>
                <a:lnTo>
                  <a:pt x="1305608" y="0"/>
                </a:lnTo>
                <a:lnTo>
                  <a:pt x="1305608" y="2597234"/>
                </a:lnTo>
                <a:lnTo>
                  <a:pt x="0" y="25972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131695" y="7333309"/>
            <a:ext cx="12024611" cy="25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99"/>
              </a:lnSpc>
            </a:pPr>
            <a:r>
              <a:rPr lang="en-US" sz="8499">
                <a:solidFill>
                  <a:srgbClr val="000000"/>
                </a:solidFill>
                <a:latin typeface="Tex Gyre Termes Bold"/>
              </a:rPr>
              <a:t>Estrechando lazos con el archivo del PJE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809" y="1483726"/>
            <a:ext cx="6877622" cy="8473521"/>
            <a:chOff x="0" y="0"/>
            <a:chExt cx="9170163" cy="1129802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910" b="910"/>
            <a:stretch>
              <a:fillRect/>
            </a:stretch>
          </p:blipFill>
          <p:spPr>
            <a:xfrm>
              <a:off x="0" y="0"/>
              <a:ext cx="9170163" cy="11298028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7183137" y="2447160"/>
            <a:ext cx="9334701" cy="2362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>
                <a:solidFill>
                  <a:srgbClr val="000000"/>
                </a:solidFill>
                <a:latin typeface="Poppins Bold"/>
              </a:rPr>
              <a:t>Registro Nacional de Archivos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36148" y="5095875"/>
            <a:ext cx="9028678" cy="436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245">
                <a:solidFill>
                  <a:srgbClr val="000000"/>
                </a:solidFill>
                <a:latin typeface="Poppins"/>
              </a:rPr>
              <a:t>El Registro Nacional de Archivos es, conforme al Capítulo VI de la Ley General de Archivos, una aplicación administrada por el Archivo General de la Nación, cuyo objeto es obtener y concentrar información sobre los sistemas institucionales y de los archivos privados de interés público. </a:t>
            </a:r>
          </a:p>
          <a:p>
            <a:pPr>
              <a:lnSpc>
                <a:spcPts val="3900"/>
              </a:lnSpc>
            </a:pPr>
            <a:endParaRPr lang="en-US" sz="2500" spc="245">
              <a:solidFill>
                <a:srgbClr val="000000"/>
              </a:solidFill>
              <a:latin typeface="Poppins"/>
            </a:endParaRPr>
          </a:p>
          <a:p>
            <a:pPr>
              <a:lnSpc>
                <a:spcPts val="3900"/>
              </a:lnSpc>
            </a:pPr>
            <a:endParaRPr lang="en-US" sz="2500" spc="245">
              <a:solidFill>
                <a:srgbClr val="000000"/>
              </a:solidFill>
              <a:latin typeface="Poppins"/>
            </a:endParaRPr>
          </a:p>
          <a:p>
            <a:pPr>
              <a:lnSpc>
                <a:spcPts val="3900"/>
              </a:lnSpc>
            </a:pPr>
            <a:endParaRPr lang="en-US" sz="2500" spc="245">
              <a:solidFill>
                <a:srgbClr val="000000"/>
              </a:solidFill>
              <a:latin typeface="Poppin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430083" y="-1147041"/>
            <a:ext cx="3793096" cy="3793096"/>
          </a:xfrm>
          <a:custGeom>
            <a:avLst/>
            <a:gdLst/>
            <a:ahLst/>
            <a:cxnLst/>
            <a:rect l="l" t="t" r="r" b="b"/>
            <a:pathLst>
              <a:path w="3793096" h="3793096">
                <a:moveTo>
                  <a:pt x="0" y="0"/>
                </a:moveTo>
                <a:lnTo>
                  <a:pt x="3793096" y="0"/>
                </a:lnTo>
                <a:lnTo>
                  <a:pt x="3793096" y="3793096"/>
                </a:lnTo>
                <a:lnTo>
                  <a:pt x="0" y="37930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695898" y="7672094"/>
            <a:ext cx="3126804" cy="3126804"/>
          </a:xfrm>
          <a:custGeom>
            <a:avLst/>
            <a:gdLst/>
            <a:ahLst/>
            <a:cxnLst/>
            <a:rect l="l" t="t" r="r" b="b"/>
            <a:pathLst>
              <a:path w="3126804" h="3126804">
                <a:moveTo>
                  <a:pt x="0" y="0"/>
                </a:moveTo>
                <a:lnTo>
                  <a:pt x="3126804" y="0"/>
                </a:lnTo>
                <a:lnTo>
                  <a:pt x="3126804" y="3126804"/>
                </a:lnTo>
                <a:lnTo>
                  <a:pt x="0" y="31268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53817" y="7672094"/>
            <a:ext cx="3126804" cy="3126804"/>
          </a:xfrm>
          <a:custGeom>
            <a:avLst/>
            <a:gdLst/>
            <a:ahLst/>
            <a:cxnLst/>
            <a:rect l="l" t="t" r="r" b="b"/>
            <a:pathLst>
              <a:path w="3126804" h="3126804">
                <a:moveTo>
                  <a:pt x="0" y="0"/>
                </a:moveTo>
                <a:lnTo>
                  <a:pt x="3126804" y="0"/>
                </a:lnTo>
                <a:lnTo>
                  <a:pt x="3126804" y="3126804"/>
                </a:lnTo>
                <a:lnTo>
                  <a:pt x="0" y="31268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712737" y="9038118"/>
            <a:ext cx="1090992" cy="220182"/>
          </a:xfrm>
          <a:custGeom>
            <a:avLst/>
            <a:gdLst/>
            <a:ahLst/>
            <a:cxnLst/>
            <a:rect l="l" t="t" r="r" b="b"/>
            <a:pathLst>
              <a:path w="1090992" h="220182">
                <a:moveTo>
                  <a:pt x="0" y="0"/>
                </a:moveTo>
                <a:lnTo>
                  <a:pt x="1090992" y="0"/>
                </a:lnTo>
                <a:lnTo>
                  <a:pt x="1090992" y="220182"/>
                </a:lnTo>
                <a:lnTo>
                  <a:pt x="0" y="2201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 flipV="1">
            <a:off x="-188322" y="-133476"/>
            <a:ext cx="1379923" cy="1379923"/>
          </a:xfrm>
          <a:custGeom>
            <a:avLst/>
            <a:gdLst/>
            <a:ahLst/>
            <a:cxnLst/>
            <a:rect l="l" t="t" r="r" b="b"/>
            <a:pathLst>
              <a:path w="1379923" h="1379923">
                <a:moveTo>
                  <a:pt x="1379923" y="1379923"/>
                </a:moveTo>
                <a:lnTo>
                  <a:pt x="0" y="1379923"/>
                </a:lnTo>
                <a:lnTo>
                  <a:pt x="0" y="0"/>
                </a:lnTo>
                <a:lnTo>
                  <a:pt x="1379923" y="0"/>
                </a:lnTo>
                <a:lnTo>
                  <a:pt x="1379923" y="1379923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4532350" y="-155503"/>
            <a:ext cx="206666" cy="2597233"/>
          </a:xfrm>
          <a:custGeom>
            <a:avLst/>
            <a:gdLst/>
            <a:ahLst/>
            <a:cxnLst/>
            <a:rect l="l" t="t" r="r" b="b"/>
            <a:pathLst>
              <a:path w="206666" h="2597233">
                <a:moveTo>
                  <a:pt x="0" y="0"/>
                </a:moveTo>
                <a:lnTo>
                  <a:pt x="206666" y="0"/>
                </a:lnTo>
                <a:lnTo>
                  <a:pt x="206666" y="2597233"/>
                </a:lnTo>
                <a:lnTo>
                  <a:pt x="0" y="259723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79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531746"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78117" y="780564"/>
            <a:ext cx="11933513" cy="9293767"/>
            <a:chOff x="0" y="0"/>
            <a:chExt cx="15911350" cy="1239168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3435" t="5279" b="5279"/>
            <a:stretch>
              <a:fillRect/>
            </a:stretch>
          </p:blipFill>
          <p:spPr>
            <a:xfrm>
              <a:off x="0" y="0"/>
              <a:ext cx="15911350" cy="12391689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rot="9849331">
            <a:off x="-786073" y="2010096"/>
            <a:ext cx="3984522" cy="3984522"/>
          </a:xfrm>
          <a:custGeom>
            <a:avLst/>
            <a:gdLst/>
            <a:ahLst/>
            <a:cxnLst/>
            <a:rect l="l" t="t" r="r" b="b"/>
            <a:pathLst>
              <a:path w="3984522" h="3984522">
                <a:moveTo>
                  <a:pt x="0" y="0"/>
                </a:moveTo>
                <a:lnTo>
                  <a:pt x="3984521" y="0"/>
                </a:lnTo>
                <a:lnTo>
                  <a:pt x="3984521" y="3984521"/>
                </a:lnTo>
                <a:lnTo>
                  <a:pt x="0" y="39845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9849331">
            <a:off x="-725109" y="2097364"/>
            <a:ext cx="3706080" cy="3706080"/>
          </a:xfrm>
          <a:custGeom>
            <a:avLst/>
            <a:gdLst/>
            <a:ahLst/>
            <a:cxnLst/>
            <a:rect l="l" t="t" r="r" b="b"/>
            <a:pathLst>
              <a:path w="3706080" h="3706080">
                <a:moveTo>
                  <a:pt x="0" y="0"/>
                </a:moveTo>
                <a:lnTo>
                  <a:pt x="3706080" y="0"/>
                </a:lnTo>
                <a:lnTo>
                  <a:pt x="3706080" y="3706080"/>
                </a:lnTo>
                <a:lnTo>
                  <a:pt x="0" y="370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V="1">
            <a:off x="15528155" y="0"/>
            <a:ext cx="2759845" cy="2759845"/>
          </a:xfrm>
          <a:custGeom>
            <a:avLst/>
            <a:gdLst/>
            <a:ahLst/>
            <a:cxnLst/>
            <a:rect l="l" t="t" r="r" b="b"/>
            <a:pathLst>
              <a:path w="2759845" h="2759845">
                <a:moveTo>
                  <a:pt x="0" y="2759845"/>
                </a:moveTo>
                <a:lnTo>
                  <a:pt x="2759845" y="2759845"/>
                </a:lnTo>
                <a:lnTo>
                  <a:pt x="2759845" y="0"/>
                </a:lnTo>
                <a:lnTo>
                  <a:pt x="0" y="0"/>
                </a:lnTo>
                <a:lnTo>
                  <a:pt x="0" y="275984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51878" y="1379923"/>
            <a:ext cx="1542824" cy="1542824"/>
          </a:xfrm>
          <a:custGeom>
            <a:avLst/>
            <a:gdLst/>
            <a:ahLst/>
            <a:cxnLst/>
            <a:rect l="l" t="t" r="r" b="b"/>
            <a:pathLst>
              <a:path w="1542824" h="1542824">
                <a:moveTo>
                  <a:pt x="0" y="0"/>
                </a:moveTo>
                <a:lnTo>
                  <a:pt x="1542824" y="0"/>
                </a:lnTo>
                <a:lnTo>
                  <a:pt x="1542824" y="1542823"/>
                </a:lnTo>
                <a:lnTo>
                  <a:pt x="0" y="15428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9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084767" y="749333"/>
            <a:ext cx="3084520" cy="558734"/>
          </a:xfrm>
          <a:custGeom>
            <a:avLst/>
            <a:gdLst/>
            <a:ahLst/>
            <a:cxnLst/>
            <a:rect l="l" t="t" r="r" b="b"/>
            <a:pathLst>
              <a:path w="3084520" h="558734">
                <a:moveTo>
                  <a:pt x="0" y="0"/>
                </a:moveTo>
                <a:lnTo>
                  <a:pt x="3084519" y="0"/>
                </a:lnTo>
                <a:lnTo>
                  <a:pt x="3084519" y="558734"/>
                </a:lnTo>
                <a:lnTo>
                  <a:pt x="0" y="5587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7870" t="-1023" r="-40265" b="-120575"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4919446" y="8757974"/>
            <a:ext cx="2004763" cy="3988055"/>
          </a:xfrm>
          <a:custGeom>
            <a:avLst/>
            <a:gdLst/>
            <a:ahLst/>
            <a:cxnLst/>
            <a:rect l="l" t="t" r="r" b="b"/>
            <a:pathLst>
              <a:path w="2004763" h="3988055">
                <a:moveTo>
                  <a:pt x="0" y="0"/>
                </a:moveTo>
                <a:lnTo>
                  <a:pt x="2004763" y="0"/>
                </a:lnTo>
                <a:lnTo>
                  <a:pt x="2004763" y="3988055"/>
                </a:lnTo>
                <a:lnTo>
                  <a:pt x="0" y="398805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2902720"/>
            <a:ext cx="7238916" cy="2615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512"/>
              </a:lnSpc>
            </a:pPr>
            <a:r>
              <a:rPr lang="en-US" sz="7400">
                <a:solidFill>
                  <a:srgbClr val="000000"/>
                </a:solidFill>
                <a:latin typeface="Poppins Bold"/>
              </a:rPr>
              <a:t>Facsímil Constitución de 1825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74101" y="6181820"/>
            <a:ext cx="6489666" cy="200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dirty="0" err="1">
                <a:solidFill>
                  <a:srgbClr val="000000"/>
                </a:solidFill>
                <a:latin typeface="Poppins"/>
              </a:rPr>
              <a:t>Realizamos</a:t>
            </a:r>
            <a:r>
              <a:rPr lang="en-US" sz="30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Poppins"/>
              </a:rPr>
              <a:t>el</a:t>
            </a:r>
            <a:r>
              <a:rPr lang="en-US" sz="30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Poppins"/>
              </a:rPr>
              <a:t>facsímil</a:t>
            </a:r>
            <a:r>
              <a:rPr lang="en-US" sz="3000" dirty="0">
                <a:solidFill>
                  <a:srgbClr val="000000"/>
                </a:solidFill>
                <a:latin typeface="Poppins"/>
              </a:rPr>
              <a:t> de la </a:t>
            </a:r>
            <a:r>
              <a:rPr lang="en-US" sz="3000" dirty="0" err="1">
                <a:solidFill>
                  <a:srgbClr val="000000"/>
                </a:solidFill>
                <a:latin typeface="Poppins"/>
              </a:rPr>
              <a:t>Constitución</a:t>
            </a:r>
            <a:r>
              <a:rPr lang="en-US" sz="3000" dirty="0">
                <a:solidFill>
                  <a:srgbClr val="000000"/>
                </a:solidFill>
                <a:latin typeface="Poppins"/>
              </a:rPr>
              <a:t> del Estado de Chihuahua de 1825 con un </a:t>
            </a:r>
            <a:r>
              <a:rPr lang="en-US" sz="3000" dirty="0" err="1">
                <a:solidFill>
                  <a:srgbClr val="000000"/>
                </a:solidFill>
                <a:latin typeface="Poppins"/>
              </a:rPr>
              <a:t>tiraje</a:t>
            </a:r>
            <a:r>
              <a:rPr lang="en-US" sz="3000" dirty="0">
                <a:solidFill>
                  <a:srgbClr val="000000"/>
                </a:solidFill>
                <a:latin typeface="Poppins"/>
              </a:rPr>
              <a:t> de 10 </a:t>
            </a:r>
            <a:r>
              <a:rPr lang="en-US" sz="3000" dirty="0" err="1">
                <a:solidFill>
                  <a:srgbClr val="000000"/>
                </a:solidFill>
                <a:latin typeface="Poppins"/>
              </a:rPr>
              <a:t>ejemplares</a:t>
            </a:r>
            <a:r>
              <a:rPr lang="en-US" sz="3000" dirty="0">
                <a:solidFill>
                  <a:srgbClr val="000000"/>
                </a:solidFill>
                <a:latin typeface="Poppins"/>
              </a:rPr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46467" y="8723598"/>
            <a:ext cx="3126804" cy="3126804"/>
          </a:xfrm>
          <a:custGeom>
            <a:avLst/>
            <a:gdLst/>
            <a:ahLst/>
            <a:cxnLst/>
            <a:rect l="l" t="t" r="r" b="b"/>
            <a:pathLst>
              <a:path w="3126804" h="3126804">
                <a:moveTo>
                  <a:pt x="0" y="0"/>
                </a:moveTo>
                <a:lnTo>
                  <a:pt x="3126805" y="0"/>
                </a:lnTo>
                <a:lnTo>
                  <a:pt x="3126805" y="3126804"/>
                </a:lnTo>
                <a:lnTo>
                  <a:pt x="0" y="3126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-188322" y="-133476"/>
            <a:ext cx="2759845" cy="2759845"/>
          </a:xfrm>
          <a:custGeom>
            <a:avLst/>
            <a:gdLst/>
            <a:ahLst/>
            <a:cxnLst/>
            <a:rect l="l" t="t" r="r" b="b"/>
            <a:pathLst>
              <a:path w="2759845" h="2759845">
                <a:moveTo>
                  <a:pt x="2759846" y="2759846"/>
                </a:moveTo>
                <a:lnTo>
                  <a:pt x="0" y="2759846"/>
                </a:lnTo>
                <a:lnTo>
                  <a:pt x="0" y="0"/>
                </a:lnTo>
                <a:lnTo>
                  <a:pt x="2759846" y="0"/>
                </a:lnTo>
                <a:lnTo>
                  <a:pt x="2759846" y="275984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04204" y="924902"/>
            <a:ext cx="1542824" cy="1542824"/>
          </a:xfrm>
          <a:custGeom>
            <a:avLst/>
            <a:gdLst/>
            <a:ahLst/>
            <a:cxnLst/>
            <a:rect l="l" t="t" r="r" b="b"/>
            <a:pathLst>
              <a:path w="1542824" h="1542824">
                <a:moveTo>
                  <a:pt x="0" y="0"/>
                </a:moveTo>
                <a:lnTo>
                  <a:pt x="1542823" y="0"/>
                </a:lnTo>
                <a:lnTo>
                  <a:pt x="1542823" y="1542824"/>
                </a:lnTo>
                <a:lnTo>
                  <a:pt x="0" y="15428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9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078207" y="603357"/>
            <a:ext cx="3550208" cy="643090"/>
          </a:xfrm>
          <a:custGeom>
            <a:avLst/>
            <a:gdLst/>
            <a:ahLst/>
            <a:cxnLst/>
            <a:rect l="l" t="t" r="r" b="b"/>
            <a:pathLst>
              <a:path w="3550208" h="643090">
                <a:moveTo>
                  <a:pt x="0" y="0"/>
                </a:moveTo>
                <a:lnTo>
                  <a:pt x="3550208" y="0"/>
                </a:lnTo>
                <a:lnTo>
                  <a:pt x="3550208" y="643090"/>
                </a:lnTo>
                <a:lnTo>
                  <a:pt x="0" y="6430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7870" t="-1023" r="-40265" b="-120575"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3035" y="1373772"/>
            <a:ext cx="11761649" cy="8722417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2571524" y="5934927"/>
            <a:ext cx="2743416" cy="1198804"/>
          </a:xfrm>
          <a:custGeom>
            <a:avLst/>
            <a:gdLst/>
            <a:ahLst/>
            <a:cxnLst/>
            <a:rect l="l" t="t" r="r" b="b"/>
            <a:pathLst>
              <a:path w="2743416" h="1198804">
                <a:moveTo>
                  <a:pt x="0" y="0"/>
                </a:moveTo>
                <a:lnTo>
                  <a:pt x="2743416" y="0"/>
                </a:lnTo>
                <a:lnTo>
                  <a:pt x="2743416" y="1198804"/>
                </a:lnTo>
                <a:lnTo>
                  <a:pt x="0" y="11988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38620" y="9116051"/>
            <a:ext cx="1542824" cy="1542824"/>
          </a:xfrm>
          <a:custGeom>
            <a:avLst/>
            <a:gdLst/>
            <a:ahLst/>
            <a:cxnLst/>
            <a:rect l="l" t="t" r="r" b="b"/>
            <a:pathLst>
              <a:path w="1542824" h="1542824">
                <a:moveTo>
                  <a:pt x="0" y="0"/>
                </a:moveTo>
                <a:lnTo>
                  <a:pt x="1542824" y="0"/>
                </a:lnTo>
                <a:lnTo>
                  <a:pt x="1542824" y="1542824"/>
                </a:lnTo>
                <a:lnTo>
                  <a:pt x="0" y="15428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9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 flipV="1">
            <a:off x="-35922" y="18924"/>
            <a:ext cx="2759845" cy="2759845"/>
          </a:xfrm>
          <a:custGeom>
            <a:avLst/>
            <a:gdLst/>
            <a:ahLst/>
            <a:cxnLst/>
            <a:rect l="l" t="t" r="r" b="b"/>
            <a:pathLst>
              <a:path w="2759845" h="2759845">
                <a:moveTo>
                  <a:pt x="2759846" y="2759846"/>
                </a:moveTo>
                <a:lnTo>
                  <a:pt x="0" y="2759846"/>
                </a:lnTo>
                <a:lnTo>
                  <a:pt x="0" y="0"/>
                </a:lnTo>
                <a:lnTo>
                  <a:pt x="2759846" y="0"/>
                </a:lnTo>
                <a:lnTo>
                  <a:pt x="2759846" y="275984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509991" y="5787484"/>
            <a:ext cx="1811798" cy="1974879"/>
          </a:xfrm>
          <a:custGeom>
            <a:avLst/>
            <a:gdLst/>
            <a:ahLst/>
            <a:cxnLst/>
            <a:rect l="l" t="t" r="r" b="b"/>
            <a:pathLst>
              <a:path w="1811798" h="1974879">
                <a:moveTo>
                  <a:pt x="0" y="0"/>
                </a:moveTo>
                <a:lnTo>
                  <a:pt x="1811798" y="0"/>
                </a:lnTo>
                <a:lnTo>
                  <a:pt x="1811798" y="1974879"/>
                </a:lnTo>
                <a:lnTo>
                  <a:pt x="0" y="197487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5943" r="-7971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770937" y="1860142"/>
            <a:ext cx="946798" cy="987534"/>
          </a:xfrm>
          <a:custGeom>
            <a:avLst/>
            <a:gdLst/>
            <a:ahLst/>
            <a:cxnLst/>
            <a:rect l="l" t="t" r="r" b="b"/>
            <a:pathLst>
              <a:path w="946798" h="987534">
                <a:moveTo>
                  <a:pt x="0" y="0"/>
                </a:moveTo>
                <a:lnTo>
                  <a:pt x="946797" y="0"/>
                </a:lnTo>
                <a:lnTo>
                  <a:pt x="946797" y="987534"/>
                </a:lnTo>
                <a:lnTo>
                  <a:pt x="0" y="9875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353630" y="6774923"/>
            <a:ext cx="1002953" cy="1134883"/>
          </a:xfrm>
          <a:custGeom>
            <a:avLst/>
            <a:gdLst/>
            <a:ahLst/>
            <a:cxnLst/>
            <a:rect l="l" t="t" r="r" b="b"/>
            <a:pathLst>
              <a:path w="1002953" h="1134883">
                <a:moveTo>
                  <a:pt x="0" y="0"/>
                </a:moveTo>
                <a:lnTo>
                  <a:pt x="1002953" y="0"/>
                </a:lnTo>
                <a:lnTo>
                  <a:pt x="1002953" y="1134883"/>
                </a:lnTo>
                <a:lnTo>
                  <a:pt x="0" y="113488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568216" y="3305988"/>
            <a:ext cx="1029870" cy="1219799"/>
          </a:xfrm>
          <a:custGeom>
            <a:avLst/>
            <a:gdLst/>
            <a:ahLst/>
            <a:cxnLst/>
            <a:rect l="l" t="t" r="r" b="b"/>
            <a:pathLst>
              <a:path w="1029870" h="1219799">
                <a:moveTo>
                  <a:pt x="0" y="0"/>
                </a:moveTo>
                <a:lnTo>
                  <a:pt x="1029870" y="0"/>
                </a:lnTo>
                <a:lnTo>
                  <a:pt x="1029870" y="1219798"/>
                </a:lnTo>
                <a:lnTo>
                  <a:pt x="0" y="121979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28155" y="4308637"/>
            <a:ext cx="6391156" cy="2225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32"/>
              </a:lnSpc>
            </a:pPr>
            <a:r>
              <a:rPr lang="en-US" sz="6400">
                <a:solidFill>
                  <a:srgbClr val="000000"/>
                </a:solidFill>
                <a:latin typeface="Poppins Bold"/>
              </a:rPr>
              <a:t>Consultas: 186</a:t>
            </a:r>
          </a:p>
          <a:p>
            <a:pPr algn="just">
              <a:lnSpc>
                <a:spcPts val="5632"/>
              </a:lnSpc>
            </a:pPr>
            <a:endParaRPr lang="en-US" sz="6400">
              <a:solidFill>
                <a:srgbClr val="000000"/>
              </a:solidFill>
              <a:latin typeface="Poppins Bold"/>
            </a:endParaRPr>
          </a:p>
          <a:p>
            <a:pPr algn="just">
              <a:lnSpc>
                <a:spcPts val="5368"/>
              </a:lnSpc>
            </a:pPr>
            <a:endParaRPr lang="en-US" sz="6400">
              <a:solidFill>
                <a:srgbClr val="000000"/>
              </a:solidFill>
              <a:latin typeface="Poppins 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5528155" y="0"/>
            <a:ext cx="2759845" cy="2759845"/>
          </a:xfrm>
          <a:custGeom>
            <a:avLst/>
            <a:gdLst/>
            <a:ahLst/>
            <a:cxnLst/>
            <a:rect l="l" t="t" r="r" b="b"/>
            <a:pathLst>
              <a:path w="2759845" h="2759845">
                <a:moveTo>
                  <a:pt x="0" y="2759845"/>
                </a:moveTo>
                <a:lnTo>
                  <a:pt x="2759845" y="2759845"/>
                </a:lnTo>
                <a:lnTo>
                  <a:pt x="2759845" y="0"/>
                </a:lnTo>
                <a:lnTo>
                  <a:pt x="0" y="0"/>
                </a:lnTo>
                <a:lnTo>
                  <a:pt x="0" y="275984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951878" y="1379923"/>
            <a:ext cx="1542824" cy="1542824"/>
          </a:xfrm>
          <a:custGeom>
            <a:avLst/>
            <a:gdLst/>
            <a:ahLst/>
            <a:cxnLst/>
            <a:rect l="l" t="t" r="r" b="b"/>
            <a:pathLst>
              <a:path w="1542824" h="1542824">
                <a:moveTo>
                  <a:pt x="0" y="0"/>
                </a:moveTo>
                <a:lnTo>
                  <a:pt x="1542824" y="0"/>
                </a:lnTo>
                <a:lnTo>
                  <a:pt x="1542824" y="1542823"/>
                </a:lnTo>
                <a:lnTo>
                  <a:pt x="0" y="15428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3182107"/>
            <a:ext cx="4856519" cy="878859"/>
            <a:chOff x="0" y="0"/>
            <a:chExt cx="1185530" cy="2145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85530" cy="214539"/>
            </a:xfrm>
            <a:custGeom>
              <a:avLst/>
              <a:gdLst/>
              <a:ahLst/>
              <a:cxnLst/>
              <a:rect l="l" t="t" r="r" b="b"/>
              <a:pathLst>
                <a:path w="1185530" h="214539">
                  <a:moveTo>
                    <a:pt x="0" y="0"/>
                  </a:moveTo>
                  <a:lnTo>
                    <a:pt x="1185530" y="0"/>
                  </a:lnTo>
                  <a:lnTo>
                    <a:pt x="1185530" y="214539"/>
                  </a:lnTo>
                  <a:lnTo>
                    <a:pt x="0" y="214539"/>
                  </a:lnTo>
                  <a:close/>
                </a:path>
              </a:pathLst>
            </a:custGeom>
            <a:solidFill>
              <a:srgbClr val="FEE03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85725"/>
              <a:ext cx="1185530" cy="300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Poppins Bold"/>
                </a:rPr>
                <a:t>Archivo Concentración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741738" y="3182107"/>
            <a:ext cx="4641115" cy="945135"/>
            <a:chOff x="0" y="0"/>
            <a:chExt cx="1132947" cy="2307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32947" cy="230718"/>
            </a:xfrm>
            <a:custGeom>
              <a:avLst/>
              <a:gdLst/>
              <a:ahLst/>
              <a:cxnLst/>
              <a:rect l="l" t="t" r="r" b="b"/>
              <a:pathLst>
                <a:path w="1132947" h="230718">
                  <a:moveTo>
                    <a:pt x="0" y="0"/>
                  </a:moveTo>
                  <a:lnTo>
                    <a:pt x="1132947" y="0"/>
                  </a:lnTo>
                  <a:lnTo>
                    <a:pt x="1132947" y="230718"/>
                  </a:lnTo>
                  <a:lnTo>
                    <a:pt x="0" y="230718"/>
                  </a:lnTo>
                  <a:close/>
                </a:path>
              </a:pathLst>
            </a:custGeom>
            <a:solidFill>
              <a:srgbClr val="FEE03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04775"/>
              <a:ext cx="1132947" cy="335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Poppins Bold"/>
                </a:rPr>
                <a:t>Enero 2024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919290" y="5842119"/>
            <a:ext cx="2138984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endParaRPr/>
          </a:p>
        </p:txBody>
      </p:sp>
      <p:sp>
        <p:nvSpPr>
          <p:cNvPr id="11" name="Freeform 11"/>
          <p:cNvSpPr/>
          <p:nvPr/>
        </p:nvSpPr>
        <p:spPr>
          <a:xfrm>
            <a:off x="11451272" y="386873"/>
            <a:ext cx="2735691" cy="495547"/>
          </a:xfrm>
          <a:custGeom>
            <a:avLst/>
            <a:gdLst/>
            <a:ahLst/>
            <a:cxnLst/>
            <a:rect l="l" t="t" r="r" b="b"/>
            <a:pathLst>
              <a:path w="2735691" h="495547">
                <a:moveTo>
                  <a:pt x="0" y="0"/>
                </a:moveTo>
                <a:lnTo>
                  <a:pt x="2735691" y="0"/>
                </a:lnTo>
                <a:lnTo>
                  <a:pt x="2735691" y="495547"/>
                </a:lnTo>
                <a:lnTo>
                  <a:pt x="0" y="4955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7870" t="-1023" r="-40265" b="-120575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885219" y="3182107"/>
            <a:ext cx="4856519" cy="945135"/>
            <a:chOff x="0" y="0"/>
            <a:chExt cx="1185530" cy="23071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85530" cy="230718"/>
            </a:xfrm>
            <a:custGeom>
              <a:avLst/>
              <a:gdLst/>
              <a:ahLst/>
              <a:cxnLst/>
              <a:rect l="l" t="t" r="r" b="b"/>
              <a:pathLst>
                <a:path w="1185530" h="230718">
                  <a:moveTo>
                    <a:pt x="0" y="0"/>
                  </a:moveTo>
                  <a:lnTo>
                    <a:pt x="1185530" y="0"/>
                  </a:lnTo>
                  <a:lnTo>
                    <a:pt x="1185530" y="230718"/>
                  </a:lnTo>
                  <a:lnTo>
                    <a:pt x="0" y="230718"/>
                  </a:lnTo>
                  <a:close/>
                </a:path>
              </a:pathLst>
            </a:custGeom>
            <a:solidFill>
              <a:srgbClr val="FEE036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04775"/>
              <a:ext cx="1185530" cy="335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Poppins Bold"/>
                </a:rPr>
                <a:t>Enero 2023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4060965"/>
            <a:ext cx="4856519" cy="878859"/>
            <a:chOff x="0" y="0"/>
            <a:chExt cx="1185530" cy="21453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85530" cy="214539"/>
            </a:xfrm>
            <a:custGeom>
              <a:avLst/>
              <a:gdLst/>
              <a:ahLst/>
              <a:cxnLst/>
              <a:rect l="l" t="t" r="r" b="b"/>
              <a:pathLst>
                <a:path w="1185530" h="214539">
                  <a:moveTo>
                    <a:pt x="0" y="0"/>
                  </a:moveTo>
                  <a:lnTo>
                    <a:pt x="1185530" y="0"/>
                  </a:lnTo>
                  <a:lnTo>
                    <a:pt x="1185530" y="214539"/>
                  </a:lnTo>
                  <a:lnTo>
                    <a:pt x="0" y="214539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85725"/>
              <a:ext cx="1185530" cy="300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Poppins"/>
                </a:rPr>
                <a:t>Sria. Administración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885219" y="4060965"/>
            <a:ext cx="4856519" cy="945135"/>
            <a:chOff x="0" y="0"/>
            <a:chExt cx="1185530" cy="23071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85530" cy="230718"/>
            </a:xfrm>
            <a:custGeom>
              <a:avLst/>
              <a:gdLst/>
              <a:ahLst/>
              <a:cxnLst/>
              <a:rect l="l" t="t" r="r" b="b"/>
              <a:pathLst>
                <a:path w="1185530" h="230718">
                  <a:moveTo>
                    <a:pt x="0" y="0"/>
                  </a:moveTo>
                  <a:lnTo>
                    <a:pt x="1185530" y="0"/>
                  </a:lnTo>
                  <a:lnTo>
                    <a:pt x="1185530" y="230718"/>
                  </a:lnTo>
                  <a:lnTo>
                    <a:pt x="0" y="230718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104775"/>
              <a:ext cx="1185530" cy="335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Poppins"/>
                </a:rPr>
                <a:t>8928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741738" y="4060965"/>
            <a:ext cx="4641115" cy="945135"/>
            <a:chOff x="0" y="0"/>
            <a:chExt cx="1132947" cy="23071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32947" cy="230718"/>
            </a:xfrm>
            <a:custGeom>
              <a:avLst/>
              <a:gdLst/>
              <a:ahLst/>
              <a:cxnLst/>
              <a:rect l="l" t="t" r="r" b="b"/>
              <a:pathLst>
                <a:path w="1132947" h="230718">
                  <a:moveTo>
                    <a:pt x="0" y="0"/>
                  </a:moveTo>
                  <a:lnTo>
                    <a:pt x="1132947" y="0"/>
                  </a:lnTo>
                  <a:lnTo>
                    <a:pt x="1132947" y="230718"/>
                  </a:lnTo>
                  <a:lnTo>
                    <a:pt x="0" y="230718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104775"/>
              <a:ext cx="1132947" cy="335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Poppins"/>
                </a:rPr>
                <a:t>10072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28700" y="4939824"/>
            <a:ext cx="4856519" cy="878859"/>
            <a:chOff x="0" y="0"/>
            <a:chExt cx="1185530" cy="21453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85530" cy="214539"/>
            </a:xfrm>
            <a:custGeom>
              <a:avLst/>
              <a:gdLst/>
              <a:ahLst/>
              <a:cxnLst/>
              <a:rect l="l" t="t" r="r" b="b"/>
              <a:pathLst>
                <a:path w="1185530" h="214539">
                  <a:moveTo>
                    <a:pt x="0" y="0"/>
                  </a:moveTo>
                  <a:lnTo>
                    <a:pt x="1185530" y="0"/>
                  </a:lnTo>
                  <a:lnTo>
                    <a:pt x="1185530" y="214539"/>
                  </a:lnTo>
                  <a:lnTo>
                    <a:pt x="0" y="214539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76200"/>
              <a:ext cx="1185530" cy="2907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r>
                <a:rPr lang="en-US" sz="2700">
                  <a:solidFill>
                    <a:srgbClr val="000000"/>
                  </a:solidFill>
                  <a:latin typeface="Poppins"/>
                </a:rPr>
                <a:t>Sria. Asuntos Legislativos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5885219" y="4939824"/>
            <a:ext cx="4856519" cy="945135"/>
            <a:chOff x="0" y="0"/>
            <a:chExt cx="1185530" cy="23071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185530" cy="230718"/>
            </a:xfrm>
            <a:custGeom>
              <a:avLst/>
              <a:gdLst/>
              <a:ahLst/>
              <a:cxnLst/>
              <a:rect l="l" t="t" r="r" b="b"/>
              <a:pathLst>
                <a:path w="1185530" h="230718">
                  <a:moveTo>
                    <a:pt x="0" y="0"/>
                  </a:moveTo>
                  <a:lnTo>
                    <a:pt x="1185530" y="0"/>
                  </a:lnTo>
                  <a:lnTo>
                    <a:pt x="1185530" y="230718"/>
                  </a:lnTo>
                  <a:lnTo>
                    <a:pt x="0" y="230718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104775"/>
              <a:ext cx="1185530" cy="335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Poppins"/>
                </a:rPr>
                <a:t>31126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5885219" y="5818683"/>
            <a:ext cx="4856519" cy="945135"/>
            <a:chOff x="0" y="0"/>
            <a:chExt cx="1185530" cy="23071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185530" cy="230718"/>
            </a:xfrm>
            <a:custGeom>
              <a:avLst/>
              <a:gdLst/>
              <a:ahLst/>
              <a:cxnLst/>
              <a:rect l="l" t="t" r="r" b="b"/>
              <a:pathLst>
                <a:path w="1185530" h="230718">
                  <a:moveTo>
                    <a:pt x="0" y="0"/>
                  </a:moveTo>
                  <a:lnTo>
                    <a:pt x="1185530" y="0"/>
                  </a:lnTo>
                  <a:lnTo>
                    <a:pt x="1185530" y="230718"/>
                  </a:lnTo>
                  <a:lnTo>
                    <a:pt x="0" y="230718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104775"/>
              <a:ext cx="1185530" cy="335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Poppins Bold"/>
                </a:rPr>
                <a:t>40054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028700" y="5818683"/>
            <a:ext cx="4856519" cy="945135"/>
            <a:chOff x="0" y="0"/>
            <a:chExt cx="1185530" cy="230718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185530" cy="230718"/>
            </a:xfrm>
            <a:custGeom>
              <a:avLst/>
              <a:gdLst/>
              <a:ahLst/>
              <a:cxnLst/>
              <a:rect l="l" t="t" r="r" b="b"/>
              <a:pathLst>
                <a:path w="1185530" h="230718">
                  <a:moveTo>
                    <a:pt x="0" y="0"/>
                  </a:moveTo>
                  <a:lnTo>
                    <a:pt x="1185530" y="0"/>
                  </a:lnTo>
                  <a:lnTo>
                    <a:pt x="1185530" y="230718"/>
                  </a:lnTo>
                  <a:lnTo>
                    <a:pt x="0" y="230718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104775"/>
              <a:ext cx="1185530" cy="335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Poppins Bold"/>
                </a:rPr>
                <a:t>Total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0671635" y="4939824"/>
            <a:ext cx="4711218" cy="945135"/>
            <a:chOff x="0" y="0"/>
            <a:chExt cx="1150060" cy="230718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150060" cy="230718"/>
            </a:xfrm>
            <a:custGeom>
              <a:avLst/>
              <a:gdLst/>
              <a:ahLst/>
              <a:cxnLst/>
              <a:rect l="l" t="t" r="r" b="b"/>
              <a:pathLst>
                <a:path w="1150060" h="230718">
                  <a:moveTo>
                    <a:pt x="0" y="0"/>
                  </a:moveTo>
                  <a:lnTo>
                    <a:pt x="1150060" y="0"/>
                  </a:lnTo>
                  <a:lnTo>
                    <a:pt x="1150060" y="230718"/>
                  </a:lnTo>
                  <a:lnTo>
                    <a:pt x="0" y="230718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104775"/>
              <a:ext cx="1150060" cy="335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Poppins"/>
                </a:rPr>
                <a:t>40447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0741738" y="5818683"/>
            <a:ext cx="4641115" cy="945135"/>
            <a:chOff x="0" y="0"/>
            <a:chExt cx="1132947" cy="230718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132947" cy="230718"/>
            </a:xfrm>
            <a:custGeom>
              <a:avLst/>
              <a:gdLst/>
              <a:ahLst/>
              <a:cxnLst/>
              <a:rect l="l" t="t" r="r" b="b"/>
              <a:pathLst>
                <a:path w="1132947" h="230718">
                  <a:moveTo>
                    <a:pt x="0" y="0"/>
                  </a:moveTo>
                  <a:lnTo>
                    <a:pt x="1132947" y="0"/>
                  </a:lnTo>
                  <a:lnTo>
                    <a:pt x="1132947" y="230718"/>
                  </a:lnTo>
                  <a:lnTo>
                    <a:pt x="0" y="230718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104775"/>
              <a:ext cx="1132947" cy="335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Poppins Bold"/>
                </a:rPr>
                <a:t>50519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028700" y="6697542"/>
            <a:ext cx="4856519" cy="945135"/>
            <a:chOff x="0" y="0"/>
            <a:chExt cx="1185530" cy="230718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185530" cy="230718"/>
            </a:xfrm>
            <a:custGeom>
              <a:avLst/>
              <a:gdLst/>
              <a:ahLst/>
              <a:cxnLst/>
              <a:rect l="l" t="t" r="r" b="b"/>
              <a:pathLst>
                <a:path w="1185530" h="230718">
                  <a:moveTo>
                    <a:pt x="0" y="0"/>
                  </a:moveTo>
                  <a:lnTo>
                    <a:pt x="1185530" y="0"/>
                  </a:lnTo>
                  <a:lnTo>
                    <a:pt x="1185530" y="230718"/>
                  </a:lnTo>
                  <a:lnTo>
                    <a:pt x="0" y="230718"/>
                  </a:lnTo>
                  <a:close/>
                </a:path>
              </a:pathLst>
            </a:custGeom>
            <a:solidFill>
              <a:srgbClr val="FEE036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-104775"/>
              <a:ext cx="1185530" cy="335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Poppins Bold"/>
                </a:rPr>
                <a:t>Archivo histórico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0741738" y="6697542"/>
            <a:ext cx="4641115" cy="945135"/>
            <a:chOff x="0" y="0"/>
            <a:chExt cx="1132947" cy="230718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132947" cy="230718"/>
            </a:xfrm>
            <a:custGeom>
              <a:avLst/>
              <a:gdLst/>
              <a:ahLst/>
              <a:cxnLst/>
              <a:rect l="l" t="t" r="r" b="b"/>
              <a:pathLst>
                <a:path w="1132947" h="230718">
                  <a:moveTo>
                    <a:pt x="0" y="0"/>
                  </a:moveTo>
                  <a:lnTo>
                    <a:pt x="1132947" y="0"/>
                  </a:lnTo>
                  <a:lnTo>
                    <a:pt x="1132947" y="230718"/>
                  </a:lnTo>
                  <a:lnTo>
                    <a:pt x="0" y="230718"/>
                  </a:lnTo>
                  <a:close/>
                </a:path>
              </a:pathLst>
            </a:custGeom>
            <a:solidFill>
              <a:srgbClr val="FEE036"/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-104775"/>
              <a:ext cx="1132947" cy="335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Poppins Bold"/>
                </a:rPr>
                <a:t>Enero 2023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5885219" y="6697542"/>
            <a:ext cx="4856519" cy="945135"/>
            <a:chOff x="0" y="0"/>
            <a:chExt cx="1185530" cy="230718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185530" cy="230718"/>
            </a:xfrm>
            <a:custGeom>
              <a:avLst/>
              <a:gdLst/>
              <a:ahLst/>
              <a:cxnLst/>
              <a:rect l="l" t="t" r="r" b="b"/>
              <a:pathLst>
                <a:path w="1185530" h="230718">
                  <a:moveTo>
                    <a:pt x="0" y="0"/>
                  </a:moveTo>
                  <a:lnTo>
                    <a:pt x="1185530" y="0"/>
                  </a:lnTo>
                  <a:lnTo>
                    <a:pt x="1185530" y="230718"/>
                  </a:lnTo>
                  <a:lnTo>
                    <a:pt x="0" y="230718"/>
                  </a:lnTo>
                  <a:close/>
                </a:path>
              </a:pathLst>
            </a:custGeom>
            <a:solidFill>
              <a:srgbClr val="FEE036"/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0" y="-104775"/>
              <a:ext cx="1185530" cy="335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Poppins Bold"/>
                </a:rPr>
                <a:t>Enero 2023</a:t>
              </a:r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1028700" y="7573842"/>
            <a:ext cx="4856519" cy="878859"/>
            <a:chOff x="0" y="0"/>
            <a:chExt cx="1185530" cy="214539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1185530" cy="214539"/>
            </a:xfrm>
            <a:custGeom>
              <a:avLst/>
              <a:gdLst/>
              <a:ahLst/>
              <a:cxnLst/>
              <a:rect l="l" t="t" r="r" b="b"/>
              <a:pathLst>
                <a:path w="1185530" h="214539">
                  <a:moveTo>
                    <a:pt x="0" y="0"/>
                  </a:moveTo>
                  <a:lnTo>
                    <a:pt x="1185530" y="0"/>
                  </a:lnTo>
                  <a:lnTo>
                    <a:pt x="1185530" y="214539"/>
                  </a:lnTo>
                  <a:lnTo>
                    <a:pt x="0" y="214539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53" name="TextBox 53"/>
            <p:cNvSpPr txBox="1"/>
            <p:nvPr/>
          </p:nvSpPr>
          <p:spPr>
            <a:xfrm>
              <a:off x="0" y="-76200"/>
              <a:ext cx="1185530" cy="2907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60"/>
                </a:lnSpc>
              </a:pPr>
              <a:r>
                <a:rPr lang="en-US" sz="2900">
                  <a:solidFill>
                    <a:srgbClr val="000000"/>
                  </a:solidFill>
                  <a:latin typeface="Poppins"/>
                </a:rPr>
                <a:t>Sria. Asuntos Legislativos</a:t>
              </a: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1028700" y="8452700"/>
            <a:ext cx="4856519" cy="945135"/>
            <a:chOff x="0" y="0"/>
            <a:chExt cx="1185530" cy="230718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1185530" cy="230718"/>
            </a:xfrm>
            <a:custGeom>
              <a:avLst/>
              <a:gdLst/>
              <a:ahLst/>
              <a:cxnLst/>
              <a:rect l="l" t="t" r="r" b="b"/>
              <a:pathLst>
                <a:path w="1185530" h="230718">
                  <a:moveTo>
                    <a:pt x="0" y="0"/>
                  </a:moveTo>
                  <a:lnTo>
                    <a:pt x="1185530" y="0"/>
                  </a:lnTo>
                  <a:lnTo>
                    <a:pt x="1185530" y="230718"/>
                  </a:lnTo>
                  <a:lnTo>
                    <a:pt x="0" y="230718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56" name="TextBox 56"/>
            <p:cNvSpPr txBox="1"/>
            <p:nvPr/>
          </p:nvSpPr>
          <p:spPr>
            <a:xfrm>
              <a:off x="0" y="-104775"/>
              <a:ext cx="1185530" cy="335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Poppins Bold"/>
                </a:rPr>
                <a:t>Total</a:t>
              </a:r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5885219" y="7576400"/>
            <a:ext cx="4856519" cy="945135"/>
            <a:chOff x="0" y="0"/>
            <a:chExt cx="1185530" cy="230718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1185530" cy="230718"/>
            </a:xfrm>
            <a:custGeom>
              <a:avLst/>
              <a:gdLst/>
              <a:ahLst/>
              <a:cxnLst/>
              <a:rect l="l" t="t" r="r" b="b"/>
              <a:pathLst>
                <a:path w="1185530" h="230718">
                  <a:moveTo>
                    <a:pt x="0" y="0"/>
                  </a:moveTo>
                  <a:lnTo>
                    <a:pt x="1185530" y="0"/>
                  </a:lnTo>
                  <a:lnTo>
                    <a:pt x="1185530" y="230718"/>
                  </a:lnTo>
                  <a:lnTo>
                    <a:pt x="0" y="230718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59" name="TextBox 59"/>
            <p:cNvSpPr txBox="1"/>
            <p:nvPr/>
          </p:nvSpPr>
          <p:spPr>
            <a:xfrm>
              <a:off x="0" y="-104775"/>
              <a:ext cx="1185530" cy="335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Poppins"/>
                </a:rPr>
                <a:t>25066</a:t>
              </a:r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5885219" y="8455259"/>
            <a:ext cx="4856519" cy="945135"/>
            <a:chOff x="0" y="0"/>
            <a:chExt cx="1185530" cy="230718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1185530" cy="230718"/>
            </a:xfrm>
            <a:custGeom>
              <a:avLst/>
              <a:gdLst/>
              <a:ahLst/>
              <a:cxnLst/>
              <a:rect l="l" t="t" r="r" b="b"/>
              <a:pathLst>
                <a:path w="1185530" h="230718">
                  <a:moveTo>
                    <a:pt x="0" y="0"/>
                  </a:moveTo>
                  <a:lnTo>
                    <a:pt x="1185530" y="0"/>
                  </a:lnTo>
                  <a:lnTo>
                    <a:pt x="1185530" y="230718"/>
                  </a:lnTo>
                  <a:lnTo>
                    <a:pt x="0" y="230718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62" name="TextBox 62"/>
            <p:cNvSpPr txBox="1"/>
            <p:nvPr/>
          </p:nvSpPr>
          <p:spPr>
            <a:xfrm>
              <a:off x="0" y="-104775"/>
              <a:ext cx="1185530" cy="335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Poppins Bold"/>
                </a:rPr>
                <a:t>65120</a:t>
              </a:r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10741738" y="7576400"/>
            <a:ext cx="4641115" cy="945135"/>
            <a:chOff x="0" y="0"/>
            <a:chExt cx="1132947" cy="230718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1132947" cy="230718"/>
            </a:xfrm>
            <a:custGeom>
              <a:avLst/>
              <a:gdLst/>
              <a:ahLst/>
              <a:cxnLst/>
              <a:rect l="l" t="t" r="r" b="b"/>
              <a:pathLst>
                <a:path w="1132947" h="230718">
                  <a:moveTo>
                    <a:pt x="0" y="0"/>
                  </a:moveTo>
                  <a:lnTo>
                    <a:pt x="1132947" y="0"/>
                  </a:lnTo>
                  <a:lnTo>
                    <a:pt x="1132947" y="230718"/>
                  </a:lnTo>
                  <a:lnTo>
                    <a:pt x="0" y="230718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65" name="TextBox 65"/>
            <p:cNvSpPr txBox="1"/>
            <p:nvPr/>
          </p:nvSpPr>
          <p:spPr>
            <a:xfrm>
              <a:off x="0" y="-104775"/>
              <a:ext cx="1132947" cy="335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Poppins"/>
                </a:rPr>
                <a:t>25799</a:t>
              </a:r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10671635" y="8521535"/>
            <a:ext cx="4711218" cy="2024266"/>
            <a:chOff x="0" y="0"/>
            <a:chExt cx="1150060" cy="494146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1150060" cy="494146"/>
            </a:xfrm>
            <a:custGeom>
              <a:avLst/>
              <a:gdLst/>
              <a:ahLst/>
              <a:cxnLst/>
              <a:rect l="l" t="t" r="r" b="b"/>
              <a:pathLst>
                <a:path w="1150060" h="494146">
                  <a:moveTo>
                    <a:pt x="0" y="0"/>
                  </a:moveTo>
                  <a:lnTo>
                    <a:pt x="1150060" y="0"/>
                  </a:lnTo>
                  <a:lnTo>
                    <a:pt x="1150060" y="494146"/>
                  </a:lnTo>
                  <a:lnTo>
                    <a:pt x="0" y="494146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68" name="TextBox 68"/>
            <p:cNvSpPr txBox="1"/>
            <p:nvPr/>
          </p:nvSpPr>
          <p:spPr>
            <a:xfrm>
              <a:off x="0" y="-161925"/>
              <a:ext cx="1150060" cy="656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559"/>
                </a:lnSpc>
              </a:pPr>
              <a:r>
                <a:rPr lang="en-US" sz="5399">
                  <a:solidFill>
                    <a:srgbClr val="000000"/>
                  </a:solidFill>
                  <a:latin typeface="Poppins Bold"/>
                </a:rPr>
                <a:t>76318</a:t>
              </a:r>
            </a:p>
          </p:txBody>
        </p:sp>
      </p:grpSp>
      <p:pic>
        <p:nvPicPr>
          <p:cNvPr id="69" name="Picture 6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794879" y="8216312"/>
            <a:ext cx="2392084" cy="2368163"/>
          </a:xfrm>
          <a:prstGeom prst="rect">
            <a:avLst/>
          </a:prstGeom>
        </p:spPr>
      </p:pic>
      <p:sp>
        <p:nvSpPr>
          <p:cNvPr id="70" name="TextBox 70"/>
          <p:cNvSpPr txBox="1"/>
          <p:nvPr/>
        </p:nvSpPr>
        <p:spPr>
          <a:xfrm>
            <a:off x="763146" y="1160444"/>
            <a:ext cx="10229513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99"/>
              </a:lnSpc>
            </a:pPr>
            <a:r>
              <a:rPr lang="en-US" sz="7499">
                <a:solidFill>
                  <a:srgbClr val="000000"/>
                </a:solidFill>
                <a:latin typeface="Poppins Bold"/>
              </a:rPr>
              <a:t>Acervo Documental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154158" y="1649108"/>
            <a:ext cx="15898591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800"/>
              </a:lnSpc>
            </a:pPr>
            <a:r>
              <a:rPr lang="en-US" sz="9000">
                <a:solidFill>
                  <a:srgbClr val="000000"/>
                </a:solidFill>
                <a:latin typeface="Poppins Bold"/>
              </a:rPr>
              <a:t>Espacios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7756065" y="4973783"/>
            <a:ext cx="4564043" cy="1680228"/>
            <a:chOff x="0" y="0"/>
            <a:chExt cx="878072" cy="3232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78072" cy="323258"/>
            </a:xfrm>
            <a:custGeom>
              <a:avLst/>
              <a:gdLst/>
              <a:ahLst/>
              <a:cxnLst/>
              <a:rect l="l" t="t" r="r" b="b"/>
              <a:pathLst>
                <a:path w="878072" h="323258">
                  <a:moveTo>
                    <a:pt x="32229" y="0"/>
                  </a:moveTo>
                  <a:lnTo>
                    <a:pt x="845843" y="0"/>
                  </a:lnTo>
                  <a:cubicBezTo>
                    <a:pt x="854391" y="0"/>
                    <a:pt x="862588" y="3396"/>
                    <a:pt x="868633" y="9440"/>
                  </a:cubicBezTo>
                  <a:cubicBezTo>
                    <a:pt x="874677" y="15484"/>
                    <a:pt x="878072" y="23682"/>
                    <a:pt x="878072" y="32229"/>
                  </a:cubicBezTo>
                  <a:lnTo>
                    <a:pt x="878072" y="291028"/>
                  </a:lnTo>
                  <a:cubicBezTo>
                    <a:pt x="878072" y="308828"/>
                    <a:pt x="863643" y="323258"/>
                    <a:pt x="845843" y="323258"/>
                  </a:cubicBezTo>
                  <a:lnTo>
                    <a:pt x="32229" y="323258"/>
                  </a:lnTo>
                  <a:cubicBezTo>
                    <a:pt x="14430" y="323258"/>
                    <a:pt x="0" y="308828"/>
                    <a:pt x="0" y="291028"/>
                  </a:cubicBezTo>
                  <a:lnTo>
                    <a:pt x="0" y="32229"/>
                  </a:lnTo>
                  <a:cubicBezTo>
                    <a:pt x="0" y="14430"/>
                    <a:pt x="14430" y="0"/>
                    <a:pt x="32229" y="0"/>
                  </a:cubicBezTo>
                  <a:close/>
                </a:path>
              </a:pathLst>
            </a:custGeom>
            <a:solidFill>
              <a:srgbClr val="F4BE3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878072" cy="408983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dirty="0">
                  <a:solidFill>
                    <a:srgbClr val="000000"/>
                  </a:solidFill>
                  <a:latin typeface="Poppins Bold"/>
                </a:rPr>
                <a:t>9 BODEGAS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394221" y="6654011"/>
            <a:ext cx="3643865" cy="1680228"/>
            <a:chOff x="0" y="0"/>
            <a:chExt cx="701040" cy="32325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01040" cy="323258"/>
            </a:xfrm>
            <a:custGeom>
              <a:avLst/>
              <a:gdLst/>
              <a:ahLst/>
              <a:cxnLst/>
              <a:rect l="l" t="t" r="r" b="b"/>
              <a:pathLst>
                <a:path w="701040" h="323258">
                  <a:moveTo>
                    <a:pt x="40368" y="0"/>
                  </a:moveTo>
                  <a:lnTo>
                    <a:pt x="660672" y="0"/>
                  </a:lnTo>
                  <a:cubicBezTo>
                    <a:pt x="671378" y="0"/>
                    <a:pt x="681646" y="4253"/>
                    <a:pt x="689217" y="11824"/>
                  </a:cubicBezTo>
                  <a:cubicBezTo>
                    <a:pt x="696787" y="19394"/>
                    <a:pt x="701040" y="29662"/>
                    <a:pt x="701040" y="40368"/>
                  </a:cubicBezTo>
                  <a:lnTo>
                    <a:pt x="701040" y="282889"/>
                  </a:lnTo>
                  <a:cubicBezTo>
                    <a:pt x="701040" y="305184"/>
                    <a:pt x="682967" y="323258"/>
                    <a:pt x="660672" y="323258"/>
                  </a:cubicBezTo>
                  <a:lnTo>
                    <a:pt x="40368" y="323258"/>
                  </a:lnTo>
                  <a:cubicBezTo>
                    <a:pt x="18073" y="323258"/>
                    <a:pt x="0" y="305184"/>
                    <a:pt x="0" y="282889"/>
                  </a:cubicBezTo>
                  <a:lnTo>
                    <a:pt x="0" y="40368"/>
                  </a:lnTo>
                  <a:cubicBezTo>
                    <a:pt x="0" y="29662"/>
                    <a:pt x="4253" y="19394"/>
                    <a:pt x="11824" y="11824"/>
                  </a:cubicBezTo>
                  <a:cubicBezTo>
                    <a:pt x="19394" y="4253"/>
                    <a:pt x="29662" y="0"/>
                    <a:pt x="40368" y="0"/>
                  </a:cubicBezTo>
                  <a:close/>
                </a:path>
              </a:pathLst>
            </a:custGeom>
            <a:solidFill>
              <a:srgbClr val="FEE03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701040" cy="389933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000000"/>
                  </a:solidFill>
                  <a:latin typeface="Poppins Bold"/>
                </a:rPr>
                <a:t>5 ARCHIVO DE CONCENTRACIÓN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4201377" y="-1147041"/>
            <a:ext cx="5021801" cy="5021801"/>
          </a:xfrm>
          <a:custGeom>
            <a:avLst/>
            <a:gdLst/>
            <a:ahLst/>
            <a:cxnLst/>
            <a:rect l="l" t="t" r="r" b="b"/>
            <a:pathLst>
              <a:path w="5021801" h="5021801">
                <a:moveTo>
                  <a:pt x="0" y="0"/>
                </a:moveTo>
                <a:lnTo>
                  <a:pt x="5021802" y="0"/>
                </a:lnTo>
                <a:lnTo>
                  <a:pt x="5021802" y="5021802"/>
                </a:lnTo>
                <a:lnTo>
                  <a:pt x="0" y="50218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36048" y="7494125"/>
            <a:ext cx="2330019" cy="2330019"/>
          </a:xfrm>
          <a:custGeom>
            <a:avLst/>
            <a:gdLst/>
            <a:ahLst/>
            <a:cxnLst/>
            <a:rect l="l" t="t" r="r" b="b"/>
            <a:pathLst>
              <a:path w="2330019" h="2330019">
                <a:moveTo>
                  <a:pt x="0" y="0"/>
                </a:moveTo>
                <a:lnTo>
                  <a:pt x="2330019" y="0"/>
                </a:lnTo>
                <a:lnTo>
                  <a:pt x="2330019" y="2330020"/>
                </a:lnTo>
                <a:lnTo>
                  <a:pt x="0" y="23300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032919">
            <a:off x="1062441" y="8244209"/>
            <a:ext cx="1575122" cy="1572258"/>
          </a:xfrm>
          <a:custGeom>
            <a:avLst/>
            <a:gdLst/>
            <a:ahLst/>
            <a:cxnLst/>
            <a:rect l="l" t="t" r="r" b="b"/>
            <a:pathLst>
              <a:path w="1575122" h="1572258">
                <a:moveTo>
                  <a:pt x="0" y="0"/>
                </a:moveTo>
                <a:lnTo>
                  <a:pt x="1575122" y="0"/>
                </a:lnTo>
                <a:lnTo>
                  <a:pt x="1575122" y="1572258"/>
                </a:lnTo>
                <a:lnTo>
                  <a:pt x="0" y="15722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997696" y="8971235"/>
            <a:ext cx="3084520" cy="558734"/>
          </a:xfrm>
          <a:custGeom>
            <a:avLst/>
            <a:gdLst/>
            <a:ahLst/>
            <a:cxnLst/>
            <a:rect l="l" t="t" r="r" b="b"/>
            <a:pathLst>
              <a:path w="3084520" h="558734">
                <a:moveTo>
                  <a:pt x="0" y="0"/>
                </a:moveTo>
                <a:lnTo>
                  <a:pt x="3084519" y="0"/>
                </a:lnTo>
                <a:lnTo>
                  <a:pt x="3084519" y="558734"/>
                </a:lnTo>
                <a:lnTo>
                  <a:pt x="0" y="5587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7870" t="-1023" r="-40265" b="-120575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0278813" y="6654011"/>
            <a:ext cx="3649279" cy="1680228"/>
            <a:chOff x="0" y="0"/>
            <a:chExt cx="702082" cy="32325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02082" cy="323258"/>
            </a:xfrm>
            <a:custGeom>
              <a:avLst/>
              <a:gdLst/>
              <a:ahLst/>
              <a:cxnLst/>
              <a:rect l="l" t="t" r="r" b="b"/>
              <a:pathLst>
                <a:path w="702082" h="323258">
                  <a:moveTo>
                    <a:pt x="40308" y="0"/>
                  </a:moveTo>
                  <a:lnTo>
                    <a:pt x="661773" y="0"/>
                  </a:lnTo>
                  <a:cubicBezTo>
                    <a:pt x="684035" y="0"/>
                    <a:pt x="702082" y="18047"/>
                    <a:pt x="702082" y="40308"/>
                  </a:cubicBezTo>
                  <a:lnTo>
                    <a:pt x="702082" y="282949"/>
                  </a:lnTo>
                  <a:cubicBezTo>
                    <a:pt x="702082" y="293640"/>
                    <a:pt x="697835" y="303892"/>
                    <a:pt x="690276" y="311452"/>
                  </a:cubicBezTo>
                  <a:cubicBezTo>
                    <a:pt x="682716" y="319011"/>
                    <a:pt x="672464" y="323258"/>
                    <a:pt x="661773" y="323258"/>
                  </a:cubicBezTo>
                  <a:lnTo>
                    <a:pt x="40308" y="323258"/>
                  </a:lnTo>
                  <a:cubicBezTo>
                    <a:pt x="29618" y="323258"/>
                    <a:pt x="19365" y="319011"/>
                    <a:pt x="11806" y="311452"/>
                  </a:cubicBezTo>
                  <a:cubicBezTo>
                    <a:pt x="4247" y="303892"/>
                    <a:pt x="0" y="293640"/>
                    <a:pt x="0" y="282949"/>
                  </a:cubicBezTo>
                  <a:lnTo>
                    <a:pt x="0" y="40308"/>
                  </a:lnTo>
                  <a:cubicBezTo>
                    <a:pt x="0" y="29618"/>
                    <a:pt x="4247" y="19365"/>
                    <a:pt x="11806" y="11806"/>
                  </a:cubicBezTo>
                  <a:cubicBezTo>
                    <a:pt x="19365" y="4247"/>
                    <a:pt x="29618" y="0"/>
                    <a:pt x="40308" y="0"/>
                  </a:cubicBezTo>
                  <a:close/>
                </a:path>
              </a:pathLst>
            </a:custGeom>
            <a:solidFill>
              <a:srgbClr val="FEE03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66675"/>
              <a:ext cx="702082" cy="389933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000000"/>
                  </a:solidFill>
                  <a:latin typeface="Poppins Bold"/>
                </a:rPr>
                <a:t>4 DE ARCHIVO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000000"/>
                  </a:solidFill>
                  <a:latin typeface="Poppins Bold"/>
                </a:rPr>
                <a:t> HISTÓRICO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27583" y="4236800"/>
            <a:ext cx="5246370" cy="6048794"/>
            <a:chOff x="0" y="0"/>
            <a:chExt cx="812800" cy="93711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937117"/>
            </a:xfrm>
            <a:custGeom>
              <a:avLst/>
              <a:gdLst/>
              <a:ahLst/>
              <a:cxnLst/>
              <a:rect l="l" t="t" r="r" b="b"/>
              <a:pathLst>
                <a:path w="812800" h="937117">
                  <a:moveTo>
                    <a:pt x="0" y="0"/>
                  </a:moveTo>
                  <a:lnTo>
                    <a:pt x="812800" y="0"/>
                  </a:lnTo>
                  <a:lnTo>
                    <a:pt x="812800" y="937117"/>
                  </a:lnTo>
                  <a:lnTo>
                    <a:pt x="0" y="937117"/>
                  </a:lnTo>
                  <a:close/>
                </a:path>
              </a:pathLst>
            </a:custGeom>
            <a:blipFill>
              <a:blip r:embed="rId10"/>
              <a:stretch>
                <a:fillRect l="-36471" r="-36471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3434818" y="0"/>
            <a:ext cx="4853182" cy="5143500"/>
            <a:chOff x="0" y="0"/>
            <a:chExt cx="812800" cy="86142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61422"/>
            </a:xfrm>
            <a:custGeom>
              <a:avLst/>
              <a:gdLst/>
              <a:ahLst/>
              <a:cxnLst/>
              <a:rect l="l" t="t" r="r" b="b"/>
              <a:pathLst>
                <a:path w="812800" h="861422">
                  <a:moveTo>
                    <a:pt x="0" y="0"/>
                  </a:moveTo>
                  <a:lnTo>
                    <a:pt x="812800" y="0"/>
                  </a:lnTo>
                  <a:lnTo>
                    <a:pt x="812800" y="861422"/>
                  </a:lnTo>
                  <a:lnTo>
                    <a:pt x="0" y="861422"/>
                  </a:lnTo>
                  <a:close/>
                </a:path>
              </a:pathLst>
            </a:custGeom>
            <a:blipFill>
              <a:blip r:embed="rId11"/>
              <a:stretch>
                <a:fillRect l="-29486" r="-29486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307742" y="1028700"/>
            <a:ext cx="3084520" cy="558734"/>
          </a:xfrm>
          <a:custGeom>
            <a:avLst/>
            <a:gdLst/>
            <a:ahLst/>
            <a:cxnLst/>
            <a:rect l="l" t="t" r="r" b="b"/>
            <a:pathLst>
              <a:path w="3084520" h="558734">
                <a:moveTo>
                  <a:pt x="0" y="0"/>
                </a:moveTo>
                <a:lnTo>
                  <a:pt x="3084520" y="0"/>
                </a:lnTo>
                <a:lnTo>
                  <a:pt x="3084520" y="558734"/>
                </a:lnTo>
                <a:lnTo>
                  <a:pt x="0" y="5587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7870" t="-1023" r="-40265" b="-120575"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79697" y="5143500"/>
            <a:ext cx="3215847" cy="3215847"/>
          </a:xfrm>
          <a:custGeom>
            <a:avLst/>
            <a:gdLst/>
            <a:ahLst/>
            <a:cxnLst/>
            <a:rect l="l" t="t" r="r" b="b"/>
            <a:pathLst>
              <a:path w="3215847" h="3215847">
                <a:moveTo>
                  <a:pt x="0" y="0"/>
                </a:moveTo>
                <a:lnTo>
                  <a:pt x="3215847" y="0"/>
                </a:lnTo>
                <a:lnTo>
                  <a:pt x="3215847" y="3215847"/>
                </a:lnTo>
                <a:lnTo>
                  <a:pt x="0" y="32158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525526" y="7510163"/>
            <a:ext cx="3467549" cy="3467549"/>
          </a:xfrm>
          <a:custGeom>
            <a:avLst/>
            <a:gdLst/>
            <a:ahLst/>
            <a:cxnLst/>
            <a:rect l="l" t="t" r="r" b="b"/>
            <a:pathLst>
              <a:path w="3467549" h="3467549">
                <a:moveTo>
                  <a:pt x="0" y="0"/>
                </a:moveTo>
                <a:lnTo>
                  <a:pt x="3467548" y="0"/>
                </a:lnTo>
                <a:lnTo>
                  <a:pt x="3467548" y="3467549"/>
                </a:lnTo>
                <a:lnTo>
                  <a:pt x="0" y="34675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83090" y="7825292"/>
            <a:ext cx="3152420" cy="3152420"/>
          </a:xfrm>
          <a:custGeom>
            <a:avLst/>
            <a:gdLst/>
            <a:ahLst/>
            <a:cxnLst/>
            <a:rect l="l" t="t" r="r" b="b"/>
            <a:pathLst>
              <a:path w="3152420" h="3152420">
                <a:moveTo>
                  <a:pt x="0" y="0"/>
                </a:moveTo>
                <a:lnTo>
                  <a:pt x="3152420" y="0"/>
                </a:lnTo>
                <a:lnTo>
                  <a:pt x="3152420" y="3152420"/>
                </a:lnTo>
                <a:lnTo>
                  <a:pt x="0" y="3152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253814" y="3256442"/>
            <a:ext cx="5491717" cy="7380030"/>
            <a:chOff x="0" y="0"/>
            <a:chExt cx="3663950" cy="4923790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6"/>
              <a:stretch>
                <a:fillRect l="-608" r="-608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F4BE3E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5631241" y="6113644"/>
            <a:ext cx="3512759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4"/>
              </a:lnSpc>
            </a:pPr>
            <a:r>
              <a:rPr lang="en-US" sz="3295">
                <a:solidFill>
                  <a:srgbClr val="000000"/>
                </a:solidFill>
                <a:latin typeface="Poppins Bold"/>
              </a:rPr>
              <a:t>BAJA  </a:t>
            </a:r>
          </a:p>
          <a:p>
            <a:pPr marL="0" lvl="0" indent="0" algn="ctr">
              <a:lnSpc>
                <a:spcPts val="3954"/>
              </a:lnSpc>
              <a:spcBef>
                <a:spcPct val="0"/>
              </a:spcBef>
            </a:pPr>
            <a:r>
              <a:rPr lang="en-US" sz="3295">
                <a:solidFill>
                  <a:srgbClr val="000000"/>
                </a:solidFill>
                <a:latin typeface="Poppins Bold"/>
              </a:rPr>
              <a:t>DOCUMENTAL</a:t>
            </a: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781590" y="-288186"/>
            <a:ext cx="5803001" cy="7798348"/>
            <a:chOff x="0" y="0"/>
            <a:chExt cx="3663950" cy="4923790"/>
          </a:xfrm>
        </p:grpSpPr>
        <p:sp>
          <p:nvSpPr>
            <p:cNvPr id="10" name="Freeform 10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7"/>
              <a:stretch>
                <a:fillRect l="-608" r="-608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484974" y="707155"/>
            <a:ext cx="3550208" cy="643090"/>
          </a:xfrm>
          <a:custGeom>
            <a:avLst/>
            <a:gdLst/>
            <a:ahLst/>
            <a:cxnLst/>
            <a:rect l="l" t="t" r="r" b="b"/>
            <a:pathLst>
              <a:path w="3550208" h="643090">
                <a:moveTo>
                  <a:pt x="0" y="0"/>
                </a:moveTo>
                <a:lnTo>
                  <a:pt x="3550208" y="0"/>
                </a:lnTo>
                <a:lnTo>
                  <a:pt x="3550208" y="643090"/>
                </a:lnTo>
                <a:lnTo>
                  <a:pt x="0" y="6430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7870" t="-1023" r="-40265" b="-120575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926847" y="9023755"/>
            <a:ext cx="1090992" cy="220182"/>
          </a:xfrm>
          <a:custGeom>
            <a:avLst/>
            <a:gdLst/>
            <a:ahLst/>
            <a:cxnLst/>
            <a:rect l="l" t="t" r="r" b="b"/>
            <a:pathLst>
              <a:path w="1090992" h="220182">
                <a:moveTo>
                  <a:pt x="0" y="0"/>
                </a:moveTo>
                <a:lnTo>
                  <a:pt x="1090992" y="0"/>
                </a:lnTo>
                <a:lnTo>
                  <a:pt x="1090992" y="220182"/>
                </a:lnTo>
                <a:lnTo>
                  <a:pt x="0" y="2201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932084" y="2496254"/>
            <a:ext cx="3368490" cy="3368490"/>
          </a:xfrm>
          <a:custGeom>
            <a:avLst/>
            <a:gdLst/>
            <a:ahLst/>
            <a:cxnLst/>
            <a:rect l="l" t="t" r="r" b="b"/>
            <a:pathLst>
              <a:path w="3368490" h="3368490">
                <a:moveTo>
                  <a:pt x="0" y="0"/>
                </a:moveTo>
                <a:lnTo>
                  <a:pt x="3368490" y="0"/>
                </a:lnTo>
                <a:lnTo>
                  <a:pt x="3368490" y="3368490"/>
                </a:lnTo>
                <a:lnTo>
                  <a:pt x="0" y="33684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8604310" y="3656624"/>
            <a:ext cx="4024038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Poppins Bold"/>
              </a:rPr>
              <a:t>BODEGA </a:t>
            </a:r>
          </a:p>
          <a:p>
            <a:pPr marL="0" lvl="0" indent="0" algn="ctr">
              <a:lnSpc>
                <a:spcPts val="396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Poppins Bold"/>
              </a:rPr>
              <a:t>EN RIESGO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07902" y="1379923"/>
            <a:ext cx="7880098" cy="9222105"/>
            <a:chOff x="0" y="0"/>
            <a:chExt cx="10506797" cy="1229614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7085" b="17085"/>
            <a:stretch>
              <a:fillRect/>
            </a:stretch>
          </p:blipFill>
          <p:spPr>
            <a:xfrm>
              <a:off x="0" y="0"/>
              <a:ext cx="10506797" cy="1229614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rot="9849331">
            <a:off x="-1036272" y="2619583"/>
            <a:ext cx="3984522" cy="3984522"/>
          </a:xfrm>
          <a:custGeom>
            <a:avLst/>
            <a:gdLst/>
            <a:ahLst/>
            <a:cxnLst/>
            <a:rect l="l" t="t" r="r" b="b"/>
            <a:pathLst>
              <a:path w="3984522" h="3984522">
                <a:moveTo>
                  <a:pt x="0" y="0"/>
                </a:moveTo>
                <a:lnTo>
                  <a:pt x="3984522" y="0"/>
                </a:lnTo>
                <a:lnTo>
                  <a:pt x="3984522" y="3984521"/>
                </a:lnTo>
                <a:lnTo>
                  <a:pt x="0" y="39845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9849331">
            <a:off x="-991809" y="2697344"/>
            <a:ext cx="3706080" cy="3706080"/>
          </a:xfrm>
          <a:custGeom>
            <a:avLst/>
            <a:gdLst/>
            <a:ahLst/>
            <a:cxnLst/>
            <a:rect l="l" t="t" r="r" b="b"/>
            <a:pathLst>
              <a:path w="3706080" h="3706080">
                <a:moveTo>
                  <a:pt x="0" y="0"/>
                </a:moveTo>
                <a:lnTo>
                  <a:pt x="3706080" y="0"/>
                </a:lnTo>
                <a:lnTo>
                  <a:pt x="3706080" y="3706080"/>
                </a:lnTo>
                <a:lnTo>
                  <a:pt x="0" y="370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V="1">
            <a:off x="15528155" y="0"/>
            <a:ext cx="2759845" cy="2759845"/>
          </a:xfrm>
          <a:custGeom>
            <a:avLst/>
            <a:gdLst/>
            <a:ahLst/>
            <a:cxnLst/>
            <a:rect l="l" t="t" r="r" b="b"/>
            <a:pathLst>
              <a:path w="2759845" h="2759845">
                <a:moveTo>
                  <a:pt x="0" y="2759845"/>
                </a:moveTo>
                <a:lnTo>
                  <a:pt x="2759845" y="2759845"/>
                </a:lnTo>
                <a:lnTo>
                  <a:pt x="2759845" y="0"/>
                </a:lnTo>
                <a:lnTo>
                  <a:pt x="0" y="0"/>
                </a:lnTo>
                <a:lnTo>
                  <a:pt x="0" y="275984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51878" y="1379923"/>
            <a:ext cx="1542824" cy="1542824"/>
          </a:xfrm>
          <a:custGeom>
            <a:avLst/>
            <a:gdLst/>
            <a:ahLst/>
            <a:cxnLst/>
            <a:rect l="l" t="t" r="r" b="b"/>
            <a:pathLst>
              <a:path w="1542824" h="1542824">
                <a:moveTo>
                  <a:pt x="0" y="0"/>
                </a:moveTo>
                <a:lnTo>
                  <a:pt x="1542824" y="0"/>
                </a:lnTo>
                <a:lnTo>
                  <a:pt x="1542824" y="1542823"/>
                </a:lnTo>
                <a:lnTo>
                  <a:pt x="0" y="15428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9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4919446" y="8757974"/>
            <a:ext cx="2004763" cy="3988055"/>
          </a:xfrm>
          <a:custGeom>
            <a:avLst/>
            <a:gdLst/>
            <a:ahLst/>
            <a:cxnLst/>
            <a:rect l="l" t="t" r="r" b="b"/>
            <a:pathLst>
              <a:path w="2004763" h="3988055">
                <a:moveTo>
                  <a:pt x="0" y="0"/>
                </a:moveTo>
                <a:lnTo>
                  <a:pt x="2004763" y="0"/>
                </a:lnTo>
                <a:lnTo>
                  <a:pt x="2004763" y="3988055"/>
                </a:lnTo>
                <a:lnTo>
                  <a:pt x="0" y="39880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674091" y="1072039"/>
            <a:ext cx="6724162" cy="3025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706"/>
              </a:lnSpc>
            </a:pPr>
            <a:endParaRPr dirty="0"/>
          </a:p>
          <a:p>
            <a:pPr algn="r">
              <a:lnSpc>
                <a:spcPts val="5706"/>
              </a:lnSpc>
            </a:pPr>
            <a:r>
              <a:rPr lang="en-US" sz="6484" dirty="0" err="1">
                <a:solidFill>
                  <a:srgbClr val="000000"/>
                </a:solidFill>
                <a:latin typeface="Poppins Bold"/>
              </a:rPr>
              <a:t>Gestión</a:t>
            </a:r>
            <a:r>
              <a:rPr lang="en-US" sz="6484" dirty="0">
                <a:solidFill>
                  <a:srgbClr val="000000"/>
                </a:solidFill>
                <a:latin typeface="Poppins Bold"/>
              </a:rPr>
              <a:t> Bodega </a:t>
            </a:r>
            <a:r>
              <a:rPr lang="en-US" sz="6484" dirty="0" err="1">
                <a:solidFill>
                  <a:srgbClr val="000000"/>
                </a:solidFill>
                <a:latin typeface="Poppins Bold"/>
              </a:rPr>
              <a:t>Archivo</a:t>
            </a:r>
            <a:r>
              <a:rPr lang="en-US" sz="6484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6484" dirty="0" err="1">
                <a:solidFill>
                  <a:srgbClr val="000000"/>
                </a:solidFill>
                <a:latin typeface="Poppins Bold"/>
              </a:rPr>
              <a:t>Histórico</a:t>
            </a:r>
            <a:endParaRPr lang="en-US" sz="6484" dirty="0">
              <a:solidFill>
                <a:srgbClr val="000000"/>
              </a:solidFill>
              <a:latin typeface="Poppi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278185" y="4890767"/>
            <a:ext cx="6489666" cy="299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dirty="0" err="1">
                <a:solidFill>
                  <a:srgbClr val="000000"/>
                </a:solidFill>
                <a:latin typeface="Poppins"/>
              </a:rPr>
              <a:t>Debido</a:t>
            </a:r>
            <a:r>
              <a:rPr lang="en-US" sz="3000" dirty="0">
                <a:solidFill>
                  <a:srgbClr val="000000"/>
                </a:solidFill>
                <a:latin typeface="Poppins"/>
              </a:rPr>
              <a:t> al </a:t>
            </a:r>
            <a:r>
              <a:rPr lang="en-US" sz="3000" dirty="0" err="1">
                <a:solidFill>
                  <a:srgbClr val="000000"/>
                </a:solidFill>
                <a:latin typeface="Poppins"/>
              </a:rPr>
              <a:t>incremento</a:t>
            </a:r>
            <a:r>
              <a:rPr lang="en-US" sz="3000" dirty="0">
                <a:solidFill>
                  <a:srgbClr val="000000"/>
                </a:solidFill>
                <a:latin typeface="Poppins"/>
              </a:rPr>
              <a:t> del </a:t>
            </a:r>
            <a:r>
              <a:rPr lang="en-US" sz="3000" dirty="0" err="1">
                <a:solidFill>
                  <a:srgbClr val="000000"/>
                </a:solidFill>
                <a:latin typeface="Poppins"/>
              </a:rPr>
              <a:t>acervo</a:t>
            </a:r>
            <a:r>
              <a:rPr lang="en-US" sz="3000" dirty="0">
                <a:solidFill>
                  <a:srgbClr val="000000"/>
                </a:solidFill>
                <a:latin typeface="Poppins"/>
              </a:rPr>
              <a:t> documental </a:t>
            </a:r>
            <a:r>
              <a:rPr lang="en-US" sz="3000" dirty="0" err="1">
                <a:solidFill>
                  <a:srgbClr val="000000"/>
                </a:solidFill>
                <a:latin typeface="Poppins"/>
              </a:rPr>
              <a:t>fue</a:t>
            </a:r>
            <a:r>
              <a:rPr lang="en-US" sz="30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Poppins"/>
              </a:rPr>
              <a:t>necesario</a:t>
            </a:r>
            <a:r>
              <a:rPr lang="en-US" sz="30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Poppins"/>
              </a:rPr>
              <a:t>habilitar</a:t>
            </a:r>
            <a:r>
              <a:rPr lang="en-US" sz="3000" dirty="0">
                <a:solidFill>
                  <a:srgbClr val="000000"/>
                </a:solidFill>
                <a:latin typeface="Poppins"/>
              </a:rPr>
              <a:t> una </a:t>
            </a:r>
            <a:r>
              <a:rPr lang="en-US" sz="3000" dirty="0" err="1">
                <a:solidFill>
                  <a:srgbClr val="000000"/>
                </a:solidFill>
                <a:latin typeface="Poppins"/>
              </a:rPr>
              <a:t>nueva</a:t>
            </a:r>
            <a:r>
              <a:rPr lang="en-US" sz="3000" dirty="0">
                <a:solidFill>
                  <a:srgbClr val="000000"/>
                </a:solidFill>
                <a:latin typeface="Poppins"/>
              </a:rPr>
              <a:t> bodega para </a:t>
            </a:r>
            <a:r>
              <a:rPr lang="en-US" sz="3000" dirty="0" err="1">
                <a:solidFill>
                  <a:srgbClr val="000000"/>
                </a:solidFill>
                <a:latin typeface="Poppins"/>
              </a:rPr>
              <a:t>trasladar</a:t>
            </a:r>
            <a:r>
              <a:rPr lang="en-US" sz="3000" dirty="0">
                <a:solidFill>
                  <a:srgbClr val="000000"/>
                </a:solidFill>
                <a:latin typeface="Poppins"/>
              </a:rPr>
              <a:t> una </a:t>
            </a:r>
            <a:r>
              <a:rPr lang="en-US" sz="3000" dirty="0" err="1">
                <a:solidFill>
                  <a:srgbClr val="000000"/>
                </a:solidFill>
                <a:latin typeface="Poppins"/>
              </a:rPr>
              <a:t>parte</a:t>
            </a:r>
            <a:r>
              <a:rPr lang="en-US" sz="3000" dirty="0">
                <a:solidFill>
                  <a:srgbClr val="000000"/>
                </a:solidFill>
                <a:latin typeface="Poppins"/>
              </a:rPr>
              <a:t> del </a:t>
            </a:r>
            <a:r>
              <a:rPr lang="en-US" sz="3000" dirty="0" err="1">
                <a:solidFill>
                  <a:srgbClr val="000000"/>
                </a:solidFill>
                <a:latin typeface="Poppins"/>
              </a:rPr>
              <a:t>archivo</a:t>
            </a:r>
            <a:r>
              <a:rPr lang="en-US" sz="30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Poppins"/>
              </a:rPr>
              <a:t>histórico</a:t>
            </a:r>
            <a:r>
              <a:rPr lang="en-US" sz="3000" dirty="0">
                <a:solidFill>
                  <a:srgbClr val="000000"/>
                </a:solidFill>
                <a:latin typeface="Poppins"/>
              </a:rPr>
              <a:t> a </a:t>
            </a:r>
            <a:r>
              <a:rPr lang="en-US" sz="3000" dirty="0" err="1">
                <a:solidFill>
                  <a:srgbClr val="000000"/>
                </a:solidFill>
                <a:latin typeface="Poppins"/>
              </a:rPr>
              <a:t>este</a:t>
            </a:r>
            <a:r>
              <a:rPr lang="en-US" sz="30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Poppins"/>
              </a:rPr>
              <a:t>espacio</a:t>
            </a:r>
            <a:r>
              <a:rPr lang="en-US" sz="3000" dirty="0">
                <a:solidFill>
                  <a:srgbClr val="000000"/>
                </a:solidFill>
                <a:latin typeface="Poppins"/>
              </a:rPr>
              <a:t>, que </a:t>
            </a:r>
            <a:r>
              <a:rPr lang="en-US" sz="3000" dirty="0" err="1">
                <a:solidFill>
                  <a:srgbClr val="000000"/>
                </a:solidFill>
                <a:latin typeface="Poppins"/>
              </a:rPr>
              <a:t>serán</a:t>
            </a:r>
            <a:r>
              <a:rPr lang="en-US" sz="3000" dirty="0">
                <a:solidFill>
                  <a:srgbClr val="000000"/>
                </a:solidFill>
                <a:latin typeface="Poppins"/>
              </a:rPr>
              <a:t> las </a:t>
            </a:r>
            <a:r>
              <a:rPr lang="en-US" sz="3000" dirty="0" err="1">
                <a:solidFill>
                  <a:srgbClr val="000000"/>
                </a:solidFill>
                <a:latin typeface="Poppins"/>
              </a:rPr>
              <a:t>legislaturas</a:t>
            </a:r>
            <a:r>
              <a:rPr lang="en-US" sz="3000" dirty="0">
                <a:solidFill>
                  <a:srgbClr val="000000"/>
                </a:solidFill>
                <a:latin typeface="Poppins"/>
              </a:rPr>
              <a:t> 66 y 67.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44550" y="1308067"/>
            <a:ext cx="5365555" cy="5365555"/>
          </a:xfrm>
          <a:custGeom>
            <a:avLst/>
            <a:gdLst/>
            <a:ahLst/>
            <a:cxnLst/>
            <a:rect l="l" t="t" r="r" b="b"/>
            <a:pathLst>
              <a:path w="5365555" h="5365555">
                <a:moveTo>
                  <a:pt x="0" y="0"/>
                </a:moveTo>
                <a:lnTo>
                  <a:pt x="5365555" y="0"/>
                </a:lnTo>
                <a:lnTo>
                  <a:pt x="5365555" y="5365555"/>
                </a:lnTo>
                <a:lnTo>
                  <a:pt x="0" y="53655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56305" y="749333"/>
            <a:ext cx="3084520" cy="558734"/>
          </a:xfrm>
          <a:custGeom>
            <a:avLst/>
            <a:gdLst/>
            <a:ahLst/>
            <a:cxnLst/>
            <a:rect l="l" t="t" r="r" b="b"/>
            <a:pathLst>
              <a:path w="3084520" h="558734">
                <a:moveTo>
                  <a:pt x="0" y="0"/>
                </a:moveTo>
                <a:lnTo>
                  <a:pt x="3084520" y="0"/>
                </a:lnTo>
                <a:lnTo>
                  <a:pt x="3084520" y="558734"/>
                </a:lnTo>
                <a:lnTo>
                  <a:pt x="0" y="558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7870" t="-1023" r="-40265" b="-12057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52995" y="3534741"/>
            <a:ext cx="1045571" cy="1045571"/>
          </a:xfrm>
          <a:custGeom>
            <a:avLst/>
            <a:gdLst/>
            <a:ahLst/>
            <a:cxnLst/>
            <a:rect l="l" t="t" r="r" b="b"/>
            <a:pathLst>
              <a:path w="1045571" h="1045571">
                <a:moveTo>
                  <a:pt x="0" y="0"/>
                </a:moveTo>
                <a:lnTo>
                  <a:pt x="1045570" y="0"/>
                </a:lnTo>
                <a:lnTo>
                  <a:pt x="1045570" y="1045571"/>
                </a:lnTo>
                <a:lnTo>
                  <a:pt x="0" y="10455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588021" y="6740304"/>
            <a:ext cx="1305608" cy="2597233"/>
          </a:xfrm>
          <a:custGeom>
            <a:avLst/>
            <a:gdLst/>
            <a:ahLst/>
            <a:cxnLst/>
            <a:rect l="l" t="t" r="r" b="b"/>
            <a:pathLst>
              <a:path w="1305608" h="2597233">
                <a:moveTo>
                  <a:pt x="0" y="0"/>
                </a:moveTo>
                <a:lnTo>
                  <a:pt x="1305608" y="0"/>
                </a:lnTo>
                <a:lnTo>
                  <a:pt x="1305608" y="2597233"/>
                </a:lnTo>
                <a:lnTo>
                  <a:pt x="0" y="25972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832809" y="607466"/>
            <a:ext cx="1305608" cy="2597233"/>
          </a:xfrm>
          <a:custGeom>
            <a:avLst/>
            <a:gdLst/>
            <a:ahLst/>
            <a:cxnLst/>
            <a:rect l="l" t="t" r="r" b="b"/>
            <a:pathLst>
              <a:path w="1305608" h="2597233">
                <a:moveTo>
                  <a:pt x="0" y="0"/>
                </a:moveTo>
                <a:lnTo>
                  <a:pt x="1305608" y="0"/>
                </a:lnTo>
                <a:lnTo>
                  <a:pt x="1305608" y="2597234"/>
                </a:lnTo>
                <a:lnTo>
                  <a:pt x="0" y="25972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794676" y="7290086"/>
            <a:ext cx="12024611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99"/>
              </a:lnSpc>
            </a:pPr>
            <a:r>
              <a:rPr lang="en-US" sz="8499">
                <a:solidFill>
                  <a:srgbClr val="000000"/>
                </a:solidFill>
                <a:latin typeface="Tex Gyre Termes Bold"/>
              </a:rPr>
              <a:t>GRACIAS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37205" y="4057526"/>
            <a:ext cx="5365555" cy="5365555"/>
          </a:xfrm>
          <a:custGeom>
            <a:avLst/>
            <a:gdLst/>
            <a:ahLst/>
            <a:cxnLst/>
            <a:rect l="l" t="t" r="r" b="b"/>
            <a:pathLst>
              <a:path w="5365555" h="5365555">
                <a:moveTo>
                  <a:pt x="0" y="0"/>
                </a:moveTo>
                <a:lnTo>
                  <a:pt x="5365555" y="0"/>
                </a:lnTo>
                <a:lnTo>
                  <a:pt x="5365555" y="5365556"/>
                </a:lnTo>
                <a:lnTo>
                  <a:pt x="0" y="53655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6224889" y="-576836"/>
            <a:ext cx="5838222" cy="9791568"/>
          </a:xfrm>
          <a:custGeom>
            <a:avLst/>
            <a:gdLst/>
            <a:ahLst/>
            <a:cxnLst/>
            <a:rect l="l" t="t" r="r" b="b"/>
            <a:pathLst>
              <a:path w="5838222" h="9791568">
                <a:moveTo>
                  <a:pt x="0" y="0"/>
                </a:moveTo>
                <a:lnTo>
                  <a:pt x="5838222" y="0"/>
                </a:lnTo>
                <a:lnTo>
                  <a:pt x="5838222" y="9791567"/>
                </a:lnTo>
                <a:lnTo>
                  <a:pt x="0" y="97915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422247" y="1667176"/>
            <a:ext cx="9443506" cy="5303544"/>
            <a:chOff x="0" y="0"/>
            <a:chExt cx="12591341" cy="7071392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/>
            <a:srcRect t="7892" b="7892"/>
            <a:stretch>
              <a:fillRect/>
            </a:stretch>
          </p:blipFill>
          <p:spPr>
            <a:xfrm>
              <a:off x="0" y="0"/>
              <a:ext cx="12591341" cy="7071392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>
            <a:off x="15156305" y="749333"/>
            <a:ext cx="3084520" cy="558734"/>
          </a:xfrm>
          <a:custGeom>
            <a:avLst/>
            <a:gdLst/>
            <a:ahLst/>
            <a:cxnLst/>
            <a:rect l="l" t="t" r="r" b="b"/>
            <a:pathLst>
              <a:path w="3084520" h="558734">
                <a:moveTo>
                  <a:pt x="0" y="0"/>
                </a:moveTo>
                <a:lnTo>
                  <a:pt x="3084520" y="0"/>
                </a:lnTo>
                <a:lnTo>
                  <a:pt x="3084520" y="558734"/>
                </a:lnTo>
                <a:lnTo>
                  <a:pt x="0" y="5587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7870" t="-1023" r="-40265" b="-12057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588021" y="6740304"/>
            <a:ext cx="1305608" cy="2597233"/>
          </a:xfrm>
          <a:custGeom>
            <a:avLst/>
            <a:gdLst/>
            <a:ahLst/>
            <a:cxnLst/>
            <a:rect l="l" t="t" r="r" b="b"/>
            <a:pathLst>
              <a:path w="1305608" h="2597233">
                <a:moveTo>
                  <a:pt x="0" y="0"/>
                </a:moveTo>
                <a:lnTo>
                  <a:pt x="1305608" y="0"/>
                </a:lnTo>
                <a:lnTo>
                  <a:pt x="1305608" y="2597233"/>
                </a:lnTo>
                <a:lnTo>
                  <a:pt x="0" y="25972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832809" y="607466"/>
            <a:ext cx="1305608" cy="2597233"/>
          </a:xfrm>
          <a:custGeom>
            <a:avLst/>
            <a:gdLst/>
            <a:ahLst/>
            <a:cxnLst/>
            <a:rect l="l" t="t" r="r" b="b"/>
            <a:pathLst>
              <a:path w="1305608" h="2597233">
                <a:moveTo>
                  <a:pt x="0" y="0"/>
                </a:moveTo>
                <a:lnTo>
                  <a:pt x="1305608" y="0"/>
                </a:lnTo>
                <a:lnTo>
                  <a:pt x="1305608" y="2597234"/>
                </a:lnTo>
                <a:lnTo>
                  <a:pt x="0" y="25972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131695" y="7486988"/>
            <a:ext cx="12024611" cy="2647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99"/>
              </a:lnSpc>
            </a:pPr>
            <a:r>
              <a:rPr lang="en-US" sz="8499">
                <a:solidFill>
                  <a:srgbClr val="000000"/>
                </a:solidFill>
                <a:latin typeface="Poppins Bold"/>
              </a:rPr>
              <a:t>Aprobación PADA 2023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3498" y="-598894"/>
            <a:ext cx="6795934" cy="11397792"/>
          </a:xfrm>
          <a:custGeom>
            <a:avLst/>
            <a:gdLst/>
            <a:ahLst/>
            <a:cxnLst/>
            <a:rect l="l" t="t" r="r" b="b"/>
            <a:pathLst>
              <a:path w="6795934" h="11397792">
                <a:moveTo>
                  <a:pt x="0" y="0"/>
                </a:moveTo>
                <a:lnTo>
                  <a:pt x="6795933" y="0"/>
                </a:lnTo>
                <a:lnTo>
                  <a:pt x="6795933" y="11397792"/>
                </a:lnTo>
                <a:lnTo>
                  <a:pt x="0" y="11397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6877622" cy="10287000"/>
            <a:chOff x="0" y="0"/>
            <a:chExt cx="9170163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5005" r="25005"/>
            <a:stretch>
              <a:fillRect/>
            </a:stretch>
          </p:blipFill>
          <p:spPr>
            <a:xfrm>
              <a:off x="0" y="0"/>
              <a:ext cx="9170163" cy="13716000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7496779" y="2571750"/>
            <a:ext cx="8437520" cy="25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40"/>
              </a:lnSpc>
            </a:pPr>
            <a:r>
              <a:rPr lang="en-US" sz="8200">
                <a:solidFill>
                  <a:srgbClr val="000000"/>
                </a:solidFill>
                <a:latin typeface="Poppins Bold"/>
              </a:rPr>
              <a:t>Capacitación enlaces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900752" y="5398147"/>
            <a:ext cx="9028678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>
                <a:solidFill>
                  <a:srgbClr val="000000"/>
                </a:solidFill>
                <a:latin typeface="TT Drugs"/>
              </a:rPr>
              <a:t>En el mes de marzo llevamos a cabo la capacitación de enlaces de archivos de trámite para colaborar con nuestra cultura archivística y mejorar los procesos de gestión documental.</a:t>
            </a:r>
          </a:p>
        </p:txBody>
      </p:sp>
      <p:sp>
        <p:nvSpPr>
          <p:cNvPr id="7" name="Freeform 7"/>
          <p:cNvSpPr/>
          <p:nvPr/>
        </p:nvSpPr>
        <p:spPr>
          <a:xfrm>
            <a:off x="14635683" y="-1147041"/>
            <a:ext cx="4587496" cy="4587496"/>
          </a:xfrm>
          <a:custGeom>
            <a:avLst/>
            <a:gdLst/>
            <a:ahLst/>
            <a:cxnLst/>
            <a:rect l="l" t="t" r="r" b="b"/>
            <a:pathLst>
              <a:path w="4587496" h="4587496">
                <a:moveTo>
                  <a:pt x="0" y="0"/>
                </a:moveTo>
                <a:lnTo>
                  <a:pt x="4587496" y="0"/>
                </a:lnTo>
                <a:lnTo>
                  <a:pt x="4587496" y="4587496"/>
                </a:lnTo>
                <a:lnTo>
                  <a:pt x="0" y="4587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695898" y="7672094"/>
            <a:ext cx="3126804" cy="3126804"/>
          </a:xfrm>
          <a:custGeom>
            <a:avLst/>
            <a:gdLst/>
            <a:ahLst/>
            <a:cxnLst/>
            <a:rect l="l" t="t" r="r" b="b"/>
            <a:pathLst>
              <a:path w="3126804" h="3126804">
                <a:moveTo>
                  <a:pt x="0" y="0"/>
                </a:moveTo>
                <a:lnTo>
                  <a:pt x="3126804" y="0"/>
                </a:lnTo>
                <a:lnTo>
                  <a:pt x="3126804" y="3126804"/>
                </a:lnTo>
                <a:lnTo>
                  <a:pt x="0" y="31268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837979" y="7956257"/>
            <a:ext cx="2842642" cy="2842642"/>
          </a:xfrm>
          <a:custGeom>
            <a:avLst/>
            <a:gdLst/>
            <a:ahLst/>
            <a:cxnLst/>
            <a:rect l="l" t="t" r="r" b="b"/>
            <a:pathLst>
              <a:path w="2842642" h="2842642">
                <a:moveTo>
                  <a:pt x="0" y="0"/>
                </a:moveTo>
                <a:lnTo>
                  <a:pt x="2842642" y="0"/>
                </a:lnTo>
                <a:lnTo>
                  <a:pt x="2842642" y="2842641"/>
                </a:lnTo>
                <a:lnTo>
                  <a:pt x="0" y="28426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712737" y="9038118"/>
            <a:ext cx="1090992" cy="220182"/>
          </a:xfrm>
          <a:custGeom>
            <a:avLst/>
            <a:gdLst/>
            <a:ahLst/>
            <a:cxnLst/>
            <a:rect l="l" t="t" r="r" b="b"/>
            <a:pathLst>
              <a:path w="1090992" h="220182">
                <a:moveTo>
                  <a:pt x="0" y="0"/>
                </a:moveTo>
                <a:lnTo>
                  <a:pt x="1090992" y="0"/>
                </a:lnTo>
                <a:lnTo>
                  <a:pt x="1090992" y="220182"/>
                </a:lnTo>
                <a:lnTo>
                  <a:pt x="0" y="2201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 flipV="1">
            <a:off x="-188322" y="-133476"/>
            <a:ext cx="2759845" cy="2759845"/>
          </a:xfrm>
          <a:custGeom>
            <a:avLst/>
            <a:gdLst/>
            <a:ahLst/>
            <a:cxnLst/>
            <a:rect l="l" t="t" r="r" b="b"/>
            <a:pathLst>
              <a:path w="2759845" h="2759845">
                <a:moveTo>
                  <a:pt x="2759846" y="2759846"/>
                </a:moveTo>
                <a:lnTo>
                  <a:pt x="0" y="2759846"/>
                </a:lnTo>
                <a:lnTo>
                  <a:pt x="0" y="0"/>
                </a:lnTo>
                <a:lnTo>
                  <a:pt x="2759846" y="0"/>
                </a:lnTo>
                <a:lnTo>
                  <a:pt x="2759846" y="2759846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28700" y="864312"/>
            <a:ext cx="1542824" cy="1542824"/>
          </a:xfrm>
          <a:custGeom>
            <a:avLst/>
            <a:gdLst/>
            <a:ahLst/>
            <a:cxnLst/>
            <a:rect l="l" t="t" r="r" b="b"/>
            <a:pathLst>
              <a:path w="1542824" h="1542824">
                <a:moveTo>
                  <a:pt x="0" y="0"/>
                </a:moveTo>
                <a:lnTo>
                  <a:pt x="1542824" y="0"/>
                </a:lnTo>
                <a:lnTo>
                  <a:pt x="1542824" y="1542824"/>
                </a:lnTo>
                <a:lnTo>
                  <a:pt x="0" y="15428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9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4532350" y="-155503"/>
            <a:ext cx="206666" cy="2597233"/>
          </a:xfrm>
          <a:custGeom>
            <a:avLst/>
            <a:gdLst/>
            <a:ahLst/>
            <a:cxnLst/>
            <a:rect l="l" t="t" r="r" b="b"/>
            <a:pathLst>
              <a:path w="206666" h="2597233">
                <a:moveTo>
                  <a:pt x="0" y="0"/>
                </a:moveTo>
                <a:lnTo>
                  <a:pt x="206666" y="0"/>
                </a:lnTo>
                <a:lnTo>
                  <a:pt x="206666" y="2597233"/>
                </a:lnTo>
                <a:lnTo>
                  <a:pt x="0" y="25972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79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r="-531746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07902" y="0"/>
            <a:ext cx="7880098" cy="9222105"/>
            <a:chOff x="0" y="0"/>
            <a:chExt cx="10506797" cy="1229614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1535" r="21535"/>
            <a:stretch>
              <a:fillRect/>
            </a:stretch>
          </p:blipFill>
          <p:spPr>
            <a:xfrm>
              <a:off x="0" y="0"/>
              <a:ext cx="10506797" cy="1229614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rot="9849331">
            <a:off x="-786073" y="2010096"/>
            <a:ext cx="3984522" cy="3984522"/>
          </a:xfrm>
          <a:custGeom>
            <a:avLst/>
            <a:gdLst/>
            <a:ahLst/>
            <a:cxnLst/>
            <a:rect l="l" t="t" r="r" b="b"/>
            <a:pathLst>
              <a:path w="3984522" h="3984522">
                <a:moveTo>
                  <a:pt x="0" y="0"/>
                </a:moveTo>
                <a:lnTo>
                  <a:pt x="3984521" y="0"/>
                </a:lnTo>
                <a:lnTo>
                  <a:pt x="3984521" y="3984521"/>
                </a:lnTo>
                <a:lnTo>
                  <a:pt x="0" y="39845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9849331">
            <a:off x="-725109" y="2097364"/>
            <a:ext cx="3706080" cy="3706080"/>
          </a:xfrm>
          <a:custGeom>
            <a:avLst/>
            <a:gdLst/>
            <a:ahLst/>
            <a:cxnLst/>
            <a:rect l="l" t="t" r="r" b="b"/>
            <a:pathLst>
              <a:path w="3706080" h="3706080">
                <a:moveTo>
                  <a:pt x="0" y="0"/>
                </a:moveTo>
                <a:lnTo>
                  <a:pt x="3706080" y="0"/>
                </a:lnTo>
                <a:lnTo>
                  <a:pt x="3706080" y="3706080"/>
                </a:lnTo>
                <a:lnTo>
                  <a:pt x="0" y="370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V="1">
            <a:off x="15528155" y="0"/>
            <a:ext cx="2759845" cy="2759845"/>
          </a:xfrm>
          <a:custGeom>
            <a:avLst/>
            <a:gdLst/>
            <a:ahLst/>
            <a:cxnLst/>
            <a:rect l="l" t="t" r="r" b="b"/>
            <a:pathLst>
              <a:path w="2759845" h="2759845">
                <a:moveTo>
                  <a:pt x="0" y="2759845"/>
                </a:moveTo>
                <a:lnTo>
                  <a:pt x="2759845" y="2759845"/>
                </a:lnTo>
                <a:lnTo>
                  <a:pt x="2759845" y="0"/>
                </a:lnTo>
                <a:lnTo>
                  <a:pt x="0" y="0"/>
                </a:lnTo>
                <a:lnTo>
                  <a:pt x="0" y="275984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51878" y="1379923"/>
            <a:ext cx="1542824" cy="1542824"/>
          </a:xfrm>
          <a:custGeom>
            <a:avLst/>
            <a:gdLst/>
            <a:ahLst/>
            <a:cxnLst/>
            <a:rect l="l" t="t" r="r" b="b"/>
            <a:pathLst>
              <a:path w="1542824" h="1542824">
                <a:moveTo>
                  <a:pt x="0" y="0"/>
                </a:moveTo>
                <a:lnTo>
                  <a:pt x="1542824" y="0"/>
                </a:lnTo>
                <a:lnTo>
                  <a:pt x="1542824" y="1542823"/>
                </a:lnTo>
                <a:lnTo>
                  <a:pt x="0" y="15428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9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084767" y="749333"/>
            <a:ext cx="3084520" cy="558734"/>
          </a:xfrm>
          <a:custGeom>
            <a:avLst/>
            <a:gdLst/>
            <a:ahLst/>
            <a:cxnLst/>
            <a:rect l="l" t="t" r="r" b="b"/>
            <a:pathLst>
              <a:path w="3084520" h="558734">
                <a:moveTo>
                  <a:pt x="0" y="0"/>
                </a:moveTo>
                <a:lnTo>
                  <a:pt x="3084519" y="0"/>
                </a:lnTo>
                <a:lnTo>
                  <a:pt x="3084519" y="558734"/>
                </a:lnTo>
                <a:lnTo>
                  <a:pt x="0" y="5587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7870" t="-1023" r="-40265" b="-120575"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4919446" y="8757974"/>
            <a:ext cx="2004763" cy="3988055"/>
          </a:xfrm>
          <a:custGeom>
            <a:avLst/>
            <a:gdLst/>
            <a:ahLst/>
            <a:cxnLst/>
            <a:rect l="l" t="t" r="r" b="b"/>
            <a:pathLst>
              <a:path w="2004763" h="3988055">
                <a:moveTo>
                  <a:pt x="0" y="0"/>
                </a:moveTo>
                <a:lnTo>
                  <a:pt x="2004763" y="0"/>
                </a:lnTo>
                <a:lnTo>
                  <a:pt x="2004763" y="3988055"/>
                </a:lnTo>
                <a:lnTo>
                  <a:pt x="0" y="398805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977607" y="2162202"/>
            <a:ext cx="7238916" cy="1175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920"/>
              </a:lnSpc>
            </a:pPr>
            <a:r>
              <a:rPr lang="en-US" sz="9000">
                <a:solidFill>
                  <a:srgbClr val="000000"/>
                </a:solidFill>
                <a:latin typeface="Poppins Bold"/>
              </a:rPr>
              <a:t>Diagnóstico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16498" y="4238720"/>
            <a:ext cx="6489666" cy="200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>
                <a:solidFill>
                  <a:srgbClr val="000000"/>
                </a:solidFill>
                <a:latin typeface="Poppins"/>
              </a:rPr>
              <a:t>Participamos en el ejercicio que realizó el AGN para contribuir a salvaguardar nuestra memoria histórica en materia legislativa 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63537" y="2063037"/>
            <a:ext cx="6160926" cy="6160926"/>
          </a:xfrm>
          <a:custGeom>
            <a:avLst/>
            <a:gdLst/>
            <a:ahLst/>
            <a:cxnLst/>
            <a:rect l="l" t="t" r="r" b="b"/>
            <a:pathLst>
              <a:path w="6160926" h="6160926">
                <a:moveTo>
                  <a:pt x="0" y="0"/>
                </a:moveTo>
                <a:lnTo>
                  <a:pt x="6160926" y="0"/>
                </a:lnTo>
                <a:lnTo>
                  <a:pt x="6160926" y="6160926"/>
                </a:lnTo>
                <a:lnTo>
                  <a:pt x="0" y="61609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525526" y="7510163"/>
            <a:ext cx="3467549" cy="3467549"/>
          </a:xfrm>
          <a:custGeom>
            <a:avLst/>
            <a:gdLst/>
            <a:ahLst/>
            <a:cxnLst/>
            <a:rect l="l" t="t" r="r" b="b"/>
            <a:pathLst>
              <a:path w="3467549" h="3467549">
                <a:moveTo>
                  <a:pt x="0" y="0"/>
                </a:moveTo>
                <a:lnTo>
                  <a:pt x="3467548" y="0"/>
                </a:lnTo>
                <a:lnTo>
                  <a:pt x="3467548" y="3467549"/>
                </a:lnTo>
                <a:lnTo>
                  <a:pt x="0" y="34675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83090" y="7825292"/>
            <a:ext cx="3152420" cy="3152420"/>
          </a:xfrm>
          <a:custGeom>
            <a:avLst/>
            <a:gdLst/>
            <a:ahLst/>
            <a:cxnLst/>
            <a:rect l="l" t="t" r="r" b="b"/>
            <a:pathLst>
              <a:path w="3152420" h="3152420">
                <a:moveTo>
                  <a:pt x="0" y="0"/>
                </a:moveTo>
                <a:lnTo>
                  <a:pt x="3152420" y="0"/>
                </a:lnTo>
                <a:lnTo>
                  <a:pt x="3152420" y="3152420"/>
                </a:lnTo>
                <a:lnTo>
                  <a:pt x="0" y="3152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253814" y="4383853"/>
            <a:ext cx="4652775" cy="6252619"/>
            <a:chOff x="0" y="0"/>
            <a:chExt cx="3663950" cy="4923790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6"/>
              <a:stretch>
                <a:fillRect l="-17477" r="-17477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F4BE3E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651593" y="-288186"/>
            <a:ext cx="4831320" cy="6492557"/>
            <a:chOff x="0" y="0"/>
            <a:chExt cx="3663950" cy="4923790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7"/>
              <a:stretch>
                <a:fillRect l="-33251" r="-1704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1672562" y="1419947"/>
            <a:ext cx="3550208" cy="643090"/>
          </a:xfrm>
          <a:custGeom>
            <a:avLst/>
            <a:gdLst/>
            <a:ahLst/>
            <a:cxnLst/>
            <a:rect l="l" t="t" r="r" b="b"/>
            <a:pathLst>
              <a:path w="3550208" h="643090">
                <a:moveTo>
                  <a:pt x="0" y="0"/>
                </a:moveTo>
                <a:lnTo>
                  <a:pt x="3550207" y="0"/>
                </a:lnTo>
                <a:lnTo>
                  <a:pt x="3550207" y="643090"/>
                </a:lnTo>
                <a:lnTo>
                  <a:pt x="0" y="6430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7870" t="-1023" r="-40265" b="-120575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926847" y="9023755"/>
            <a:ext cx="1090992" cy="220182"/>
          </a:xfrm>
          <a:custGeom>
            <a:avLst/>
            <a:gdLst/>
            <a:ahLst/>
            <a:cxnLst/>
            <a:rect l="l" t="t" r="r" b="b"/>
            <a:pathLst>
              <a:path w="1090992" h="220182">
                <a:moveTo>
                  <a:pt x="0" y="0"/>
                </a:moveTo>
                <a:lnTo>
                  <a:pt x="1090992" y="0"/>
                </a:lnTo>
                <a:lnTo>
                  <a:pt x="1090992" y="220182"/>
                </a:lnTo>
                <a:lnTo>
                  <a:pt x="0" y="2201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385227" y="3693019"/>
            <a:ext cx="7646346" cy="3102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93"/>
              </a:lnSpc>
            </a:pPr>
            <a:r>
              <a:rPr lang="en-US" sz="6660" dirty="0">
                <a:solidFill>
                  <a:srgbClr val="000000"/>
                </a:solidFill>
                <a:latin typeface="Poppins Bold"/>
              </a:rPr>
              <a:t>Día </a:t>
            </a:r>
            <a:r>
              <a:rPr lang="en-US" sz="6660" dirty="0" err="1">
                <a:solidFill>
                  <a:srgbClr val="000000"/>
                </a:solidFill>
                <a:latin typeface="Poppins Bold"/>
              </a:rPr>
              <a:t>Internacional</a:t>
            </a:r>
            <a:r>
              <a:rPr lang="en-US" sz="6660" dirty="0">
                <a:solidFill>
                  <a:srgbClr val="000000"/>
                </a:solidFill>
                <a:latin typeface="Poppins Bold"/>
              </a:rPr>
              <a:t> de los </a:t>
            </a:r>
            <a:r>
              <a:rPr lang="en-US" sz="6660" dirty="0" err="1">
                <a:solidFill>
                  <a:srgbClr val="000000"/>
                </a:solidFill>
                <a:latin typeface="Poppins Bold"/>
              </a:rPr>
              <a:t>Archivos</a:t>
            </a:r>
            <a:endParaRPr lang="en-US" sz="6660" dirty="0">
              <a:solidFill>
                <a:srgbClr val="000000"/>
              </a:solidFill>
              <a:latin typeface="Poppins Bold"/>
            </a:endParaRPr>
          </a:p>
          <a:p>
            <a:pPr marL="0" lvl="0" indent="0" algn="ctr">
              <a:lnSpc>
                <a:spcPts val="7993"/>
              </a:lnSpc>
              <a:spcBef>
                <a:spcPct val="0"/>
              </a:spcBef>
            </a:pPr>
            <a:r>
              <a:rPr lang="en-US" sz="6660" dirty="0">
                <a:solidFill>
                  <a:srgbClr val="000000"/>
                </a:solidFill>
                <a:latin typeface="Poppins"/>
              </a:rPr>
              <a:t>9 de Junio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37205" y="4057526"/>
            <a:ext cx="5365555" cy="5365555"/>
          </a:xfrm>
          <a:custGeom>
            <a:avLst/>
            <a:gdLst/>
            <a:ahLst/>
            <a:cxnLst/>
            <a:rect l="l" t="t" r="r" b="b"/>
            <a:pathLst>
              <a:path w="5365555" h="5365555">
                <a:moveTo>
                  <a:pt x="0" y="0"/>
                </a:moveTo>
                <a:lnTo>
                  <a:pt x="5365555" y="0"/>
                </a:lnTo>
                <a:lnTo>
                  <a:pt x="5365555" y="5365556"/>
                </a:lnTo>
                <a:lnTo>
                  <a:pt x="0" y="53655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5769389" y="-1220626"/>
            <a:ext cx="6643520" cy="11142172"/>
          </a:xfrm>
          <a:custGeom>
            <a:avLst/>
            <a:gdLst/>
            <a:ahLst/>
            <a:cxnLst/>
            <a:rect l="l" t="t" r="r" b="b"/>
            <a:pathLst>
              <a:path w="6643520" h="11142172">
                <a:moveTo>
                  <a:pt x="0" y="0"/>
                </a:moveTo>
                <a:lnTo>
                  <a:pt x="6643520" y="0"/>
                </a:lnTo>
                <a:lnTo>
                  <a:pt x="6643520" y="11142172"/>
                </a:lnTo>
                <a:lnTo>
                  <a:pt x="0" y="111421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004986" y="1667176"/>
            <a:ext cx="10390367" cy="5688707"/>
            <a:chOff x="0" y="0"/>
            <a:chExt cx="13853822" cy="7584943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/>
            <a:srcRect t="13509" b="13509"/>
            <a:stretch>
              <a:fillRect/>
            </a:stretch>
          </p:blipFill>
          <p:spPr>
            <a:xfrm>
              <a:off x="0" y="0"/>
              <a:ext cx="13853822" cy="7584943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>
            <a:off x="15156305" y="749333"/>
            <a:ext cx="3084520" cy="558734"/>
          </a:xfrm>
          <a:custGeom>
            <a:avLst/>
            <a:gdLst/>
            <a:ahLst/>
            <a:cxnLst/>
            <a:rect l="l" t="t" r="r" b="b"/>
            <a:pathLst>
              <a:path w="3084520" h="558734">
                <a:moveTo>
                  <a:pt x="0" y="0"/>
                </a:moveTo>
                <a:lnTo>
                  <a:pt x="3084520" y="0"/>
                </a:lnTo>
                <a:lnTo>
                  <a:pt x="3084520" y="558734"/>
                </a:lnTo>
                <a:lnTo>
                  <a:pt x="0" y="5587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7870" t="-1023" r="-40265" b="-12057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588021" y="6740304"/>
            <a:ext cx="1305608" cy="2597233"/>
          </a:xfrm>
          <a:custGeom>
            <a:avLst/>
            <a:gdLst/>
            <a:ahLst/>
            <a:cxnLst/>
            <a:rect l="l" t="t" r="r" b="b"/>
            <a:pathLst>
              <a:path w="1305608" h="2597233">
                <a:moveTo>
                  <a:pt x="0" y="0"/>
                </a:moveTo>
                <a:lnTo>
                  <a:pt x="1305608" y="0"/>
                </a:lnTo>
                <a:lnTo>
                  <a:pt x="1305608" y="2597233"/>
                </a:lnTo>
                <a:lnTo>
                  <a:pt x="0" y="25972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832809" y="607466"/>
            <a:ext cx="1305608" cy="2597233"/>
          </a:xfrm>
          <a:custGeom>
            <a:avLst/>
            <a:gdLst/>
            <a:ahLst/>
            <a:cxnLst/>
            <a:rect l="l" t="t" r="r" b="b"/>
            <a:pathLst>
              <a:path w="1305608" h="2597233">
                <a:moveTo>
                  <a:pt x="0" y="0"/>
                </a:moveTo>
                <a:lnTo>
                  <a:pt x="1305608" y="0"/>
                </a:lnTo>
                <a:lnTo>
                  <a:pt x="1305608" y="2597234"/>
                </a:lnTo>
                <a:lnTo>
                  <a:pt x="0" y="25972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776159" y="7605545"/>
            <a:ext cx="11380146" cy="218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33"/>
              </a:lnSpc>
            </a:pPr>
            <a:r>
              <a:rPr lang="en-US" sz="6944">
                <a:solidFill>
                  <a:srgbClr val="000000"/>
                </a:solidFill>
                <a:latin typeface="Poppins Bold"/>
              </a:rPr>
              <a:t>III Encuentro Nacional de Archivos Legislativos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092257"/>
            <a:ext cx="6877622" cy="11397792"/>
          </a:xfrm>
          <a:custGeom>
            <a:avLst/>
            <a:gdLst/>
            <a:ahLst/>
            <a:cxnLst/>
            <a:rect l="l" t="t" r="r" b="b"/>
            <a:pathLst>
              <a:path w="6877622" h="11397792">
                <a:moveTo>
                  <a:pt x="0" y="0"/>
                </a:moveTo>
                <a:lnTo>
                  <a:pt x="6877622" y="0"/>
                </a:lnTo>
                <a:lnTo>
                  <a:pt x="6877622" y="11397793"/>
                </a:lnTo>
                <a:lnTo>
                  <a:pt x="0" y="113977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739" r="-1155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6877622" cy="5440358"/>
            <a:chOff x="0" y="0"/>
            <a:chExt cx="9170163" cy="725381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20329" b="20329"/>
            <a:stretch>
              <a:fillRect/>
            </a:stretch>
          </p:blipFill>
          <p:spPr>
            <a:xfrm>
              <a:off x="0" y="0"/>
              <a:ext cx="9170163" cy="7253810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7263379" y="3576561"/>
            <a:ext cx="10283096" cy="132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60"/>
              </a:lnSpc>
            </a:pPr>
            <a:r>
              <a:rPr lang="en-US" sz="8300">
                <a:solidFill>
                  <a:srgbClr val="000000"/>
                </a:solidFill>
                <a:latin typeface="Poppins Bold"/>
              </a:rPr>
              <a:t>Mesas de trabajo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263379" y="5573810"/>
            <a:ext cx="9028678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>
                <a:solidFill>
                  <a:srgbClr val="000000"/>
                </a:solidFill>
                <a:latin typeface="TT Drugs"/>
              </a:rPr>
              <a:t>Compartimos como Dirección de Archivo el tema de: “Los procesos archivísticos en los archivos históricos del Congreso del Estado de Chihuahua”</a:t>
            </a:r>
          </a:p>
        </p:txBody>
      </p:sp>
      <p:sp>
        <p:nvSpPr>
          <p:cNvPr id="7" name="Freeform 7"/>
          <p:cNvSpPr/>
          <p:nvPr/>
        </p:nvSpPr>
        <p:spPr>
          <a:xfrm>
            <a:off x="14635683" y="-1147041"/>
            <a:ext cx="4587496" cy="4587496"/>
          </a:xfrm>
          <a:custGeom>
            <a:avLst/>
            <a:gdLst/>
            <a:ahLst/>
            <a:cxnLst/>
            <a:rect l="l" t="t" r="r" b="b"/>
            <a:pathLst>
              <a:path w="4587496" h="4587496">
                <a:moveTo>
                  <a:pt x="0" y="0"/>
                </a:moveTo>
                <a:lnTo>
                  <a:pt x="4587496" y="0"/>
                </a:lnTo>
                <a:lnTo>
                  <a:pt x="4587496" y="4587496"/>
                </a:lnTo>
                <a:lnTo>
                  <a:pt x="0" y="4587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695898" y="7672094"/>
            <a:ext cx="3126804" cy="3126804"/>
          </a:xfrm>
          <a:custGeom>
            <a:avLst/>
            <a:gdLst/>
            <a:ahLst/>
            <a:cxnLst/>
            <a:rect l="l" t="t" r="r" b="b"/>
            <a:pathLst>
              <a:path w="3126804" h="3126804">
                <a:moveTo>
                  <a:pt x="0" y="0"/>
                </a:moveTo>
                <a:lnTo>
                  <a:pt x="3126804" y="0"/>
                </a:lnTo>
                <a:lnTo>
                  <a:pt x="3126804" y="3126804"/>
                </a:lnTo>
                <a:lnTo>
                  <a:pt x="0" y="31268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837979" y="7956257"/>
            <a:ext cx="2842642" cy="2842642"/>
          </a:xfrm>
          <a:custGeom>
            <a:avLst/>
            <a:gdLst/>
            <a:ahLst/>
            <a:cxnLst/>
            <a:rect l="l" t="t" r="r" b="b"/>
            <a:pathLst>
              <a:path w="2842642" h="2842642">
                <a:moveTo>
                  <a:pt x="0" y="0"/>
                </a:moveTo>
                <a:lnTo>
                  <a:pt x="2842642" y="0"/>
                </a:lnTo>
                <a:lnTo>
                  <a:pt x="2842642" y="2842641"/>
                </a:lnTo>
                <a:lnTo>
                  <a:pt x="0" y="28426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712737" y="9038118"/>
            <a:ext cx="1090992" cy="220182"/>
          </a:xfrm>
          <a:custGeom>
            <a:avLst/>
            <a:gdLst/>
            <a:ahLst/>
            <a:cxnLst/>
            <a:rect l="l" t="t" r="r" b="b"/>
            <a:pathLst>
              <a:path w="1090992" h="220182">
                <a:moveTo>
                  <a:pt x="0" y="0"/>
                </a:moveTo>
                <a:lnTo>
                  <a:pt x="1090992" y="0"/>
                </a:lnTo>
                <a:lnTo>
                  <a:pt x="1090992" y="220182"/>
                </a:lnTo>
                <a:lnTo>
                  <a:pt x="0" y="2201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4532350" y="-155503"/>
            <a:ext cx="206666" cy="2597233"/>
          </a:xfrm>
          <a:custGeom>
            <a:avLst/>
            <a:gdLst/>
            <a:ahLst/>
            <a:cxnLst/>
            <a:rect l="l" t="t" r="r" b="b"/>
            <a:pathLst>
              <a:path w="206666" h="2597233">
                <a:moveTo>
                  <a:pt x="0" y="0"/>
                </a:moveTo>
                <a:lnTo>
                  <a:pt x="206666" y="0"/>
                </a:lnTo>
                <a:lnTo>
                  <a:pt x="206666" y="2597233"/>
                </a:lnTo>
                <a:lnTo>
                  <a:pt x="0" y="25972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79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531746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12602" y="5755648"/>
            <a:ext cx="8464561" cy="4531352"/>
            <a:chOff x="0" y="0"/>
            <a:chExt cx="11286082" cy="604180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9925" b="29925"/>
            <a:stretch>
              <a:fillRect/>
            </a:stretch>
          </p:blipFill>
          <p:spPr>
            <a:xfrm>
              <a:off x="0" y="0"/>
              <a:ext cx="11286082" cy="6041803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rot="9849331">
            <a:off x="-786073" y="2010096"/>
            <a:ext cx="3984522" cy="3984522"/>
          </a:xfrm>
          <a:custGeom>
            <a:avLst/>
            <a:gdLst/>
            <a:ahLst/>
            <a:cxnLst/>
            <a:rect l="l" t="t" r="r" b="b"/>
            <a:pathLst>
              <a:path w="3984522" h="3984522">
                <a:moveTo>
                  <a:pt x="0" y="0"/>
                </a:moveTo>
                <a:lnTo>
                  <a:pt x="3984521" y="0"/>
                </a:lnTo>
                <a:lnTo>
                  <a:pt x="3984521" y="3984521"/>
                </a:lnTo>
                <a:lnTo>
                  <a:pt x="0" y="39845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9849331">
            <a:off x="-725109" y="2097364"/>
            <a:ext cx="3706080" cy="3706080"/>
          </a:xfrm>
          <a:custGeom>
            <a:avLst/>
            <a:gdLst/>
            <a:ahLst/>
            <a:cxnLst/>
            <a:rect l="l" t="t" r="r" b="b"/>
            <a:pathLst>
              <a:path w="3706080" h="3706080">
                <a:moveTo>
                  <a:pt x="0" y="0"/>
                </a:moveTo>
                <a:lnTo>
                  <a:pt x="3706080" y="0"/>
                </a:lnTo>
                <a:lnTo>
                  <a:pt x="3706080" y="3706080"/>
                </a:lnTo>
                <a:lnTo>
                  <a:pt x="0" y="370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V="1">
            <a:off x="15528155" y="0"/>
            <a:ext cx="2759845" cy="2759845"/>
          </a:xfrm>
          <a:custGeom>
            <a:avLst/>
            <a:gdLst/>
            <a:ahLst/>
            <a:cxnLst/>
            <a:rect l="l" t="t" r="r" b="b"/>
            <a:pathLst>
              <a:path w="2759845" h="2759845">
                <a:moveTo>
                  <a:pt x="0" y="2759845"/>
                </a:moveTo>
                <a:lnTo>
                  <a:pt x="2759845" y="2759845"/>
                </a:lnTo>
                <a:lnTo>
                  <a:pt x="2759845" y="0"/>
                </a:lnTo>
                <a:lnTo>
                  <a:pt x="0" y="0"/>
                </a:lnTo>
                <a:lnTo>
                  <a:pt x="0" y="275984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084767" y="749333"/>
            <a:ext cx="3084520" cy="558734"/>
          </a:xfrm>
          <a:custGeom>
            <a:avLst/>
            <a:gdLst/>
            <a:ahLst/>
            <a:cxnLst/>
            <a:rect l="l" t="t" r="r" b="b"/>
            <a:pathLst>
              <a:path w="3084520" h="558734">
                <a:moveTo>
                  <a:pt x="0" y="0"/>
                </a:moveTo>
                <a:lnTo>
                  <a:pt x="3084519" y="0"/>
                </a:lnTo>
                <a:lnTo>
                  <a:pt x="3084519" y="558734"/>
                </a:lnTo>
                <a:lnTo>
                  <a:pt x="0" y="5587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7870" t="-1023" r="-40265" b="-120575"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4919446" y="8757974"/>
            <a:ext cx="2004763" cy="3988055"/>
          </a:xfrm>
          <a:custGeom>
            <a:avLst/>
            <a:gdLst/>
            <a:ahLst/>
            <a:cxnLst/>
            <a:rect l="l" t="t" r="r" b="b"/>
            <a:pathLst>
              <a:path w="2004763" h="3988055">
                <a:moveTo>
                  <a:pt x="0" y="0"/>
                </a:moveTo>
                <a:lnTo>
                  <a:pt x="2004763" y="0"/>
                </a:lnTo>
                <a:lnTo>
                  <a:pt x="2004763" y="3988055"/>
                </a:lnTo>
                <a:lnTo>
                  <a:pt x="0" y="39880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606117" y="1763323"/>
            <a:ext cx="5681883" cy="4478067"/>
          </a:xfrm>
          <a:custGeom>
            <a:avLst/>
            <a:gdLst/>
            <a:ahLst/>
            <a:cxnLst/>
            <a:rect l="l" t="t" r="r" b="b"/>
            <a:pathLst>
              <a:path w="5681883" h="4478067">
                <a:moveTo>
                  <a:pt x="0" y="0"/>
                </a:moveTo>
                <a:lnTo>
                  <a:pt x="5681883" y="0"/>
                </a:lnTo>
                <a:lnTo>
                  <a:pt x="5681883" y="4478067"/>
                </a:lnTo>
                <a:lnTo>
                  <a:pt x="0" y="447806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9320" r="-3671" b="-7525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734568" y="1181100"/>
            <a:ext cx="6837704" cy="3382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424"/>
              </a:lnSpc>
            </a:pPr>
            <a:r>
              <a:rPr lang="en-US" sz="7300">
                <a:solidFill>
                  <a:srgbClr val="000000"/>
                </a:solidFill>
                <a:latin typeface="Poppins Bold"/>
              </a:rPr>
              <a:t>Asociación Nacional de Archivos Legislativos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908586" y="5698498"/>
            <a:ext cx="6489666" cy="348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>
                <a:solidFill>
                  <a:srgbClr val="000000"/>
                </a:solidFill>
                <a:latin typeface="Poppins"/>
              </a:rPr>
              <a:t>Las titulares de archivos de los Congresos de Sonora, Zacatecas y Chihuahua fuimos nombradas como integrantes de la Comisión Técnica para llevar adelante agenda y planes de trabajo de la Asociación.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37205" y="4057526"/>
            <a:ext cx="5365555" cy="5365555"/>
          </a:xfrm>
          <a:custGeom>
            <a:avLst/>
            <a:gdLst/>
            <a:ahLst/>
            <a:cxnLst/>
            <a:rect l="l" t="t" r="r" b="b"/>
            <a:pathLst>
              <a:path w="5365555" h="5365555">
                <a:moveTo>
                  <a:pt x="0" y="0"/>
                </a:moveTo>
                <a:lnTo>
                  <a:pt x="5365555" y="0"/>
                </a:lnTo>
                <a:lnTo>
                  <a:pt x="5365555" y="5365556"/>
                </a:lnTo>
                <a:lnTo>
                  <a:pt x="0" y="53655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6224889" y="-576836"/>
            <a:ext cx="5838222" cy="9791568"/>
          </a:xfrm>
          <a:custGeom>
            <a:avLst/>
            <a:gdLst/>
            <a:ahLst/>
            <a:cxnLst/>
            <a:rect l="l" t="t" r="r" b="b"/>
            <a:pathLst>
              <a:path w="5838222" h="9791568">
                <a:moveTo>
                  <a:pt x="0" y="0"/>
                </a:moveTo>
                <a:lnTo>
                  <a:pt x="5838222" y="0"/>
                </a:lnTo>
                <a:lnTo>
                  <a:pt x="5838222" y="9791567"/>
                </a:lnTo>
                <a:lnTo>
                  <a:pt x="0" y="97915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422247" y="1667176"/>
            <a:ext cx="9443506" cy="5303544"/>
            <a:chOff x="0" y="0"/>
            <a:chExt cx="12591341" cy="7071392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/>
            <a:srcRect t="12559" b="12559"/>
            <a:stretch>
              <a:fillRect/>
            </a:stretch>
          </p:blipFill>
          <p:spPr>
            <a:xfrm>
              <a:off x="0" y="0"/>
              <a:ext cx="12591341" cy="7071392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>
            <a:off x="15156305" y="749333"/>
            <a:ext cx="3084520" cy="558734"/>
          </a:xfrm>
          <a:custGeom>
            <a:avLst/>
            <a:gdLst/>
            <a:ahLst/>
            <a:cxnLst/>
            <a:rect l="l" t="t" r="r" b="b"/>
            <a:pathLst>
              <a:path w="3084520" h="558734">
                <a:moveTo>
                  <a:pt x="0" y="0"/>
                </a:moveTo>
                <a:lnTo>
                  <a:pt x="3084520" y="0"/>
                </a:lnTo>
                <a:lnTo>
                  <a:pt x="3084520" y="558734"/>
                </a:lnTo>
                <a:lnTo>
                  <a:pt x="0" y="5587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7870" t="-1023" r="-40265" b="-12057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588021" y="6740304"/>
            <a:ext cx="1305608" cy="2597233"/>
          </a:xfrm>
          <a:custGeom>
            <a:avLst/>
            <a:gdLst/>
            <a:ahLst/>
            <a:cxnLst/>
            <a:rect l="l" t="t" r="r" b="b"/>
            <a:pathLst>
              <a:path w="1305608" h="2597233">
                <a:moveTo>
                  <a:pt x="0" y="0"/>
                </a:moveTo>
                <a:lnTo>
                  <a:pt x="1305608" y="0"/>
                </a:lnTo>
                <a:lnTo>
                  <a:pt x="1305608" y="2597233"/>
                </a:lnTo>
                <a:lnTo>
                  <a:pt x="0" y="25972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832809" y="607466"/>
            <a:ext cx="1305608" cy="2597233"/>
          </a:xfrm>
          <a:custGeom>
            <a:avLst/>
            <a:gdLst/>
            <a:ahLst/>
            <a:cxnLst/>
            <a:rect l="l" t="t" r="r" b="b"/>
            <a:pathLst>
              <a:path w="1305608" h="2597233">
                <a:moveTo>
                  <a:pt x="0" y="0"/>
                </a:moveTo>
                <a:lnTo>
                  <a:pt x="1305608" y="0"/>
                </a:lnTo>
                <a:lnTo>
                  <a:pt x="1305608" y="2597234"/>
                </a:lnTo>
                <a:lnTo>
                  <a:pt x="0" y="25972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131695" y="7563188"/>
            <a:ext cx="12024611" cy="25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99"/>
              </a:lnSpc>
            </a:pPr>
            <a:r>
              <a:rPr lang="en-US" sz="8499">
                <a:solidFill>
                  <a:srgbClr val="000000"/>
                </a:solidFill>
                <a:latin typeface="Tex Gyre Termes Bold"/>
              </a:rPr>
              <a:t>Jornadas Archivísticas 2023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326</Words>
  <Application>Microsoft Office PowerPoint</Application>
  <PresentationFormat>Personalizado</PresentationFormat>
  <Paragraphs>59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7" baseType="lpstr">
      <vt:lpstr>TT Drugs Bold</vt:lpstr>
      <vt:lpstr>Calibri</vt:lpstr>
      <vt:lpstr>Poppins Bold</vt:lpstr>
      <vt:lpstr>Poppins</vt:lpstr>
      <vt:lpstr>Arial</vt:lpstr>
      <vt:lpstr>Tex Gyre Termes Bold</vt:lpstr>
      <vt:lpstr>TT Drugs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Presentacion nuestro equipo corporativo redondeado amarillo</dc:title>
  <dc:creator>Edgar Humberto Gutierrez Gardea</dc:creator>
  <cp:lastModifiedBy>Karla Janeth Campos Sierra</cp:lastModifiedBy>
  <cp:revision>4</cp:revision>
  <dcterms:created xsi:type="dcterms:W3CDTF">2006-08-16T00:00:00Z</dcterms:created>
  <dcterms:modified xsi:type="dcterms:W3CDTF">2024-01-31T18:38:14Z</dcterms:modified>
  <dc:identifier>DAF7SgCW-ek</dc:identifier>
</cp:coreProperties>
</file>